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  <p:sldMasterId id="2147483685" r:id="rId2"/>
  </p:sldMasterIdLst>
  <p:notesMasterIdLst>
    <p:notesMasterId r:id="rId20"/>
  </p:notesMasterIdLst>
  <p:sldIdLst>
    <p:sldId id="684" r:id="rId3"/>
    <p:sldId id="685" r:id="rId4"/>
    <p:sldId id="647" r:id="rId5"/>
    <p:sldId id="661" r:id="rId6"/>
    <p:sldId id="675" r:id="rId7"/>
    <p:sldId id="674" r:id="rId8"/>
    <p:sldId id="673" r:id="rId9"/>
    <p:sldId id="686" r:id="rId10"/>
    <p:sldId id="663" r:id="rId11"/>
    <p:sldId id="680" r:id="rId12"/>
    <p:sldId id="681" r:id="rId13"/>
    <p:sldId id="682" r:id="rId14"/>
    <p:sldId id="676" r:id="rId15"/>
    <p:sldId id="679" r:id="rId16"/>
    <p:sldId id="678" r:id="rId17"/>
    <p:sldId id="677" r:id="rId18"/>
    <p:sldId id="65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orley Mujansi" initials="MM" lastIdx="3" clrIdx="6">
    <p:extLst/>
  </p:cmAuthor>
  <p:cmAuthor id="1" name="Savile Suilanji" initials="SS" lastIdx="3" clrIdx="0"/>
  <p:cmAuthor id="8" name="Lavoie, Marie-Claude" initials="LM" lastIdx="10" clrIdx="7">
    <p:extLst>
      <p:ext uri="{19B8F6BF-5375-455C-9EA6-DF929625EA0E}">
        <p15:presenceInfo xmlns:p15="http://schemas.microsoft.com/office/powerpoint/2012/main" userId="S-1-5-21-1632836770-1910314338-1553874782-106898" providerId="AD"/>
      </p:ext>
    </p:extLst>
  </p:cmAuthor>
  <p:cmAuthor id="2" name="Microsoft Office User" initials="Office [2]" lastIdx="1" clrIdx="1"/>
  <p:cmAuthor id="3" name="Microsoft Office User" initials="Office" lastIdx="1" clrIdx="2"/>
  <p:cmAuthor id="4" name="Microsoft Office User" initials="Office [3]" lastIdx="1" clrIdx="3"/>
  <p:cmAuthor id="5" name="Microsoft Office User" initials="Office [4]" lastIdx="1" clrIdx="4"/>
  <p:cmAuthor id="6" name="Linah Kampilimba Mwango" initials="" lastIdx="7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1C4"/>
    <a:srgbClr val="ED2726"/>
    <a:srgbClr val="4472C4"/>
    <a:srgbClr val="B83235"/>
    <a:srgbClr val="4D7BFA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22" autoAdjust="0"/>
    <p:restoredTop sz="88531"/>
  </p:normalViewPr>
  <p:slideViewPr>
    <p:cSldViewPr snapToGrid="0" snapToObjects="1">
      <p:cViewPr>
        <p:scale>
          <a:sx n="66" d="100"/>
          <a:sy n="66" d="100"/>
        </p:scale>
        <p:origin x="75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bert.mwango\Desktop\20.7.2019_CIRKUITS%20Index%20Testing%20Cascade%20Data_IAS_LKM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30514809743001E-2"/>
          <c:y val="0.117072443544198"/>
          <c:w val="0.924683799312636"/>
          <c:h val="0.7586835047664030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'Index_Testing all'!$A$19:$H$19</c:f>
              <c:strCache>
                <c:ptCount val="8"/>
                <c:pt idx="0">
                  <c:v>HIV Positive clients</c:v>
                </c:pt>
                <c:pt idx="1">
                  <c:v>Offered Index testing services &amp; PNS</c:v>
                </c:pt>
                <c:pt idx="2">
                  <c:v>Accepted index testing service</c:v>
                </c:pt>
                <c:pt idx="3">
                  <c:v>Elicited contacts</c:v>
                </c:pt>
                <c:pt idx="4">
                  <c:v>Contacts reached</c:v>
                </c:pt>
                <c:pt idx="5">
                  <c:v>Contacts followed up</c:v>
                </c:pt>
                <c:pt idx="6">
                  <c:v>Newly tested HIV positive</c:v>
                </c:pt>
                <c:pt idx="7">
                  <c:v>Linked on ART</c:v>
                </c:pt>
              </c:strCache>
            </c:strRef>
          </c:cat>
          <c:val>
            <c:numRef>
              <c:f>'Index_Testing all'!$A$20:$H$20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0-A427-438E-AC78-969D552E9E4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'Index_Testing all'!$A$19:$H$19</c:f>
              <c:strCache>
                <c:ptCount val="8"/>
                <c:pt idx="0">
                  <c:v>HIV Positive clients</c:v>
                </c:pt>
                <c:pt idx="1">
                  <c:v>Offered Index testing services &amp; PNS</c:v>
                </c:pt>
                <c:pt idx="2">
                  <c:v>Accepted index testing service</c:v>
                </c:pt>
                <c:pt idx="3">
                  <c:v>Elicited contacts</c:v>
                </c:pt>
                <c:pt idx="4">
                  <c:v>Contacts reached</c:v>
                </c:pt>
                <c:pt idx="5">
                  <c:v>Contacts followed up</c:v>
                </c:pt>
                <c:pt idx="6">
                  <c:v>Newly tested HIV positive</c:v>
                </c:pt>
                <c:pt idx="7">
                  <c:v>Linked on ART</c:v>
                </c:pt>
              </c:strCache>
            </c:strRef>
          </c:cat>
          <c:val>
            <c:numRef>
              <c:f>'Index_Testing all'!$A$21:$H$21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A427-438E-AC78-969D552E9E4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'Index_Testing all'!$A$19:$H$19</c:f>
              <c:strCache>
                <c:ptCount val="8"/>
                <c:pt idx="0">
                  <c:v>HIV Positive clients</c:v>
                </c:pt>
                <c:pt idx="1">
                  <c:v>Offered Index testing services &amp; PNS</c:v>
                </c:pt>
                <c:pt idx="2">
                  <c:v>Accepted index testing service</c:v>
                </c:pt>
                <c:pt idx="3">
                  <c:v>Elicited contacts</c:v>
                </c:pt>
                <c:pt idx="4">
                  <c:v>Contacts reached</c:v>
                </c:pt>
                <c:pt idx="5">
                  <c:v>Contacts followed up</c:v>
                </c:pt>
                <c:pt idx="6">
                  <c:v>Newly tested HIV positive</c:v>
                </c:pt>
                <c:pt idx="7">
                  <c:v>Linked on ART</c:v>
                </c:pt>
              </c:strCache>
            </c:strRef>
          </c:cat>
          <c:val>
            <c:numRef>
              <c:f>'Index_Testing all'!$A$22:$H$22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A427-438E-AC78-969D552E9E4A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'Index_Testing all'!$A$19:$H$19</c:f>
              <c:strCache>
                <c:ptCount val="8"/>
                <c:pt idx="0">
                  <c:v>HIV Positive clients</c:v>
                </c:pt>
                <c:pt idx="1">
                  <c:v>Offered Index testing services &amp; PNS</c:v>
                </c:pt>
                <c:pt idx="2">
                  <c:v>Accepted index testing service</c:v>
                </c:pt>
                <c:pt idx="3">
                  <c:v>Elicited contacts</c:v>
                </c:pt>
                <c:pt idx="4">
                  <c:v>Contacts reached</c:v>
                </c:pt>
                <c:pt idx="5">
                  <c:v>Contacts followed up</c:v>
                </c:pt>
                <c:pt idx="6">
                  <c:v>Newly tested HIV positive</c:v>
                </c:pt>
                <c:pt idx="7">
                  <c:v>Linked on ART</c:v>
                </c:pt>
              </c:strCache>
            </c:strRef>
          </c:cat>
          <c:val>
            <c:numRef>
              <c:f>'Index_Testing all'!$A$23:$H$23</c:f>
            </c:numRef>
          </c:val>
          <c:extLst>
            <c:ext xmlns:c16="http://schemas.microsoft.com/office/drawing/2014/chart" uri="{C3380CC4-5D6E-409C-BE32-E72D297353CC}">
              <c16:uniqueId val="{00000003-A427-438E-AC78-969D552E9E4A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'Index_Testing all'!$A$19:$H$19</c:f>
              <c:strCache>
                <c:ptCount val="8"/>
                <c:pt idx="0">
                  <c:v>HIV Positive clients</c:v>
                </c:pt>
                <c:pt idx="1">
                  <c:v>Offered Index testing services &amp; PNS</c:v>
                </c:pt>
                <c:pt idx="2">
                  <c:v>Accepted index testing service</c:v>
                </c:pt>
                <c:pt idx="3">
                  <c:v>Elicited contacts</c:v>
                </c:pt>
                <c:pt idx="4">
                  <c:v>Contacts reached</c:v>
                </c:pt>
                <c:pt idx="5">
                  <c:v>Contacts followed up</c:v>
                </c:pt>
                <c:pt idx="6">
                  <c:v>Newly tested HIV positive</c:v>
                </c:pt>
                <c:pt idx="7">
                  <c:v>Linked on ART</c:v>
                </c:pt>
              </c:strCache>
            </c:strRef>
          </c:cat>
          <c:val>
            <c:numRef>
              <c:f>'Index_Testing all'!$A$24:$H$24</c:f>
            </c:numRef>
          </c:val>
          <c:extLst>
            <c:ext xmlns:c16="http://schemas.microsoft.com/office/drawing/2014/chart" uri="{C3380CC4-5D6E-409C-BE32-E72D297353CC}">
              <c16:uniqueId val="{00000004-A427-438E-AC78-969D552E9E4A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427-438E-AC78-969D552E9E4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427-438E-AC78-969D552E9E4A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427-438E-AC78-969D552E9E4A}"/>
              </c:ext>
            </c:extLst>
          </c:dPt>
          <c:dPt>
            <c:idx val="3"/>
            <c:invertIfNegative val="0"/>
            <c:bubble3D val="0"/>
            <c:spPr>
              <a:solidFill>
                <a:srgbClr val="E373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427-438E-AC78-969D552E9E4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427-438E-AC78-969D552E9E4A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427-438E-AC78-969D552E9E4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427-438E-AC78-969D552E9E4A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A427-438E-AC78-969D552E9E4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27-438E-AC78-969D552E9E4A}"/>
                </c:ext>
              </c:extLst>
            </c:dLbl>
            <c:dLbl>
              <c:idx val="1"/>
              <c:layout>
                <c:manualLayout>
                  <c:x val="1.3098744019559149E-3"/>
                  <c:y val="-0.24597048345899558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788276510724689E-2"/>
                      <c:h val="4.62689900502835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427-438E-AC78-969D552E9E4A}"/>
                </c:ext>
              </c:extLst>
            </c:dLbl>
            <c:dLbl>
              <c:idx val="2"/>
              <c:layout>
                <c:manualLayout>
                  <c:x val="5.7519009191431844E-4"/>
                  <c:y val="-0.20654186504704267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788281316509681E-2"/>
                      <c:h val="3.9779618125681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A427-438E-AC78-969D552E9E4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427-438E-AC78-969D552E9E4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427-438E-AC78-969D552E9E4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427-438E-AC78-969D552E9E4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427-438E-AC78-969D552E9E4A}"/>
                </c:ext>
              </c:extLst>
            </c:dLbl>
            <c:dLbl>
              <c:idx val="7"/>
              <c:layout>
                <c:manualLayout>
                  <c:x val="3.6640627659306449E-3"/>
                  <c:y val="-9.0203877138896493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788281316509681E-2"/>
                      <c:h val="4.46466187120204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A427-438E-AC78-969D552E9E4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'Index_Testing all'!$A$19:$H$19</c:f>
              <c:strCache>
                <c:ptCount val="8"/>
                <c:pt idx="0">
                  <c:v>HIV Positive clients</c:v>
                </c:pt>
                <c:pt idx="1">
                  <c:v>Offered Index testing services &amp; PNS</c:v>
                </c:pt>
                <c:pt idx="2">
                  <c:v>Accepted index testing service</c:v>
                </c:pt>
                <c:pt idx="3">
                  <c:v>Elicited contacts</c:v>
                </c:pt>
                <c:pt idx="4">
                  <c:v>Contacts reached</c:v>
                </c:pt>
                <c:pt idx="5">
                  <c:v>Contacts followed up</c:v>
                </c:pt>
                <c:pt idx="6">
                  <c:v>Newly tested HIV positive</c:v>
                </c:pt>
                <c:pt idx="7">
                  <c:v>Linked on ART</c:v>
                </c:pt>
              </c:strCache>
            </c:strRef>
          </c:cat>
          <c:val>
            <c:numRef>
              <c:f>'Index_Testing all'!$A$25:$H$25</c:f>
              <c:numCache>
                <c:formatCode>General</c:formatCode>
                <c:ptCount val="8"/>
                <c:pt idx="0">
                  <c:v>8997</c:v>
                </c:pt>
                <c:pt idx="1">
                  <c:v>9651</c:v>
                </c:pt>
                <c:pt idx="2">
                  <c:v>8565</c:v>
                </c:pt>
                <c:pt idx="3">
                  <c:v>13595</c:v>
                </c:pt>
                <c:pt idx="4">
                  <c:v>12045</c:v>
                </c:pt>
                <c:pt idx="5">
                  <c:v>9647</c:v>
                </c:pt>
                <c:pt idx="6">
                  <c:v>3423</c:v>
                </c:pt>
                <c:pt idx="7">
                  <c:v>3006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427-438E-AC78-969D552E9E4A}"/>
            </c:ext>
          </c:extLst>
        </c:ser>
        <c:ser>
          <c:idx val="6"/>
          <c:order val="6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A427-438E-AC78-969D552E9E4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427-438E-AC78-969D552E9E4A}"/>
              </c:ext>
            </c:extLst>
          </c:dPt>
          <c:cat>
            <c:strRef>
              <c:f>'Index_Testing all'!$A$19:$H$19</c:f>
              <c:strCache>
                <c:ptCount val="8"/>
                <c:pt idx="0">
                  <c:v>HIV Positive clients</c:v>
                </c:pt>
                <c:pt idx="1">
                  <c:v>Offered Index testing services &amp; PNS</c:v>
                </c:pt>
                <c:pt idx="2">
                  <c:v>Accepted index testing service</c:v>
                </c:pt>
                <c:pt idx="3">
                  <c:v>Elicited contacts</c:v>
                </c:pt>
                <c:pt idx="4">
                  <c:v>Contacts reached</c:v>
                </c:pt>
                <c:pt idx="5">
                  <c:v>Contacts followed up</c:v>
                </c:pt>
                <c:pt idx="6">
                  <c:v>Newly tested HIV positive</c:v>
                </c:pt>
                <c:pt idx="7">
                  <c:v>Linked on ART</c:v>
                </c:pt>
              </c:strCache>
            </c:strRef>
          </c:cat>
          <c:val>
            <c:numRef>
              <c:f>'Index_Testing all'!$A$26:$H$26</c:f>
              <c:numCache>
                <c:formatCode>General</c:formatCode>
                <c:ptCount val="8"/>
                <c:pt idx="0">
                  <c:v>654</c:v>
                </c:pt>
                <c:pt idx="3">
                  <c:v>2031</c:v>
                </c:pt>
                <c:pt idx="4">
                  <c:v>3581</c:v>
                </c:pt>
                <c:pt idx="5">
                  <c:v>2386</c:v>
                </c:pt>
                <c:pt idx="6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427-438E-AC78-969D552E9E4A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3.4584707775812899E-2"/>
                  <c:y val="-1.6537981546691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427-438E-AC78-969D552E9E4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427-438E-AC78-969D552E9E4A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'Index_Testing all'!$A$19:$H$19</c:f>
              <c:strCache>
                <c:ptCount val="8"/>
                <c:pt idx="0">
                  <c:v>HIV Positive clients</c:v>
                </c:pt>
                <c:pt idx="1">
                  <c:v>Offered Index testing services &amp; PNS</c:v>
                </c:pt>
                <c:pt idx="2">
                  <c:v>Accepted index testing service</c:v>
                </c:pt>
                <c:pt idx="3">
                  <c:v>Elicited contacts</c:v>
                </c:pt>
                <c:pt idx="4">
                  <c:v>Contacts reached</c:v>
                </c:pt>
                <c:pt idx="5">
                  <c:v>Contacts followed up</c:v>
                </c:pt>
                <c:pt idx="6">
                  <c:v>Newly tested HIV positive</c:v>
                </c:pt>
                <c:pt idx="7">
                  <c:v>Linked on ART</c:v>
                </c:pt>
              </c:strCache>
            </c:strRef>
          </c:cat>
          <c:val>
            <c:numRef>
              <c:f>'Index_Testing all'!$A$27:$H$27</c:f>
              <c:numCache>
                <c:formatCode>General</c:formatCode>
                <c:ptCount val="8"/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A427-438E-AC78-969D552E9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"/>
        <c:overlap val="100"/>
        <c:axId val="-2122033336"/>
        <c:axId val="-2122077368"/>
      </c:barChart>
      <c:catAx>
        <c:axId val="-212203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2077368"/>
        <c:crosses val="autoZero"/>
        <c:auto val="1"/>
        <c:lblAlgn val="ctr"/>
        <c:lblOffset val="100"/>
        <c:noMultiLvlLbl val="0"/>
      </c:catAx>
      <c:valAx>
        <c:axId val="-2122077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203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81699317724698E-2"/>
          <c:y val="5.0806357670752401E-2"/>
          <c:w val="0.91150163316122301"/>
          <c:h val="0.827097543823318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38-4F8F-882F-ED3D9751A36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38-4F8F-882F-ED3D9751A36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F38-4F8F-882F-ED3D9751A36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F38-4F8F-882F-ED3D9751A36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F38-4F8F-882F-ED3D9751A36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F38-4F8F-882F-ED3D9751A36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2106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CC3-48E6-ABC7-D27A65BDCFD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2124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38-4F8F-882F-ED3D9751A36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1838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38-4F8F-882F-ED3D9751A36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2525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38-4F8F-882F-ED3D9751A36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2237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38-4F8F-882F-ED3D9751A36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422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CC3-48E6-ABC7-D27A65BDCFD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416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38-4F8F-882F-ED3D9751A36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714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CC3-48E6-ABC7-D27A65BDCFD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605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38-4F8F-882F-ED3D9751A3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Positives Identified</c:v>
                </c:pt>
                <c:pt idx="1">
                  <c:v>Offered Index testing services</c:v>
                </c:pt>
                <c:pt idx="2">
                  <c:v>Accepted index testing service</c:v>
                </c:pt>
                <c:pt idx="3">
                  <c:v>Elicited contacts </c:v>
                </c:pt>
                <c:pt idx="4">
                  <c:v>Contacts tested for HIV</c:v>
                </c:pt>
                <c:pt idx="5">
                  <c:v>Known Positives</c:v>
                </c:pt>
                <c:pt idx="6">
                  <c:v>Already on ART</c:v>
                </c:pt>
                <c:pt idx="7">
                  <c:v>Newly tested HIV positive</c:v>
                </c:pt>
                <c:pt idx="8">
                  <c:v>Linked on ART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1553</c:v>
                </c:pt>
                <c:pt idx="1">
                  <c:v>1643</c:v>
                </c:pt>
                <c:pt idx="2">
                  <c:v>1444</c:v>
                </c:pt>
                <c:pt idx="3">
                  <c:v>3002</c:v>
                </c:pt>
                <c:pt idx="4">
                  <c:v>1987</c:v>
                </c:pt>
                <c:pt idx="5">
                  <c:v>406</c:v>
                </c:pt>
                <c:pt idx="6">
                  <c:v>393</c:v>
                </c:pt>
                <c:pt idx="7">
                  <c:v>677</c:v>
                </c:pt>
                <c:pt idx="8">
                  <c:v>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F38-4F8F-882F-ED3D9751A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"/>
        <c:axId val="-2049960216"/>
        <c:axId val="-2051185480"/>
      </c:barChart>
      <c:catAx>
        <c:axId val="-204996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1185480"/>
        <c:crosses val="autoZero"/>
        <c:auto val="1"/>
        <c:lblAlgn val="ctr"/>
        <c:lblOffset val="100"/>
        <c:noMultiLvlLbl val="0"/>
      </c:catAx>
      <c:valAx>
        <c:axId val="-20511854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Adolescents (10-24yrs)</a:t>
                </a:r>
              </a:p>
            </c:rich>
          </c:tx>
          <c:layout>
            <c:manualLayout>
              <c:xMode val="edge"/>
              <c:yMode val="edge"/>
              <c:x val="7.6812278351971403E-3"/>
              <c:y val="9.19397054534849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9960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74319225721799"/>
          <c:y val="0.160076948212799"/>
          <c:w val="0.86779708601683303"/>
          <c:h val="0.670003056846810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86-4587-8B37-BC9ACC681BD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886-4587-8B37-BC9ACC681BD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86-4587-8B37-BC9ACC681BD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86-4587-8B37-BC9ACC681BD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886-4587-8B37-BC9ACC681BD1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886-4587-8B37-BC9ACC681BD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886-4587-8B37-BC9ACC681BD1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886-4587-8B37-BC9ACC681BD1}"/>
              </c:ext>
            </c:extLst>
          </c:dPt>
          <c:dLbls>
            <c:dLbl>
              <c:idx val="0"/>
              <c:layout>
                <c:manualLayout>
                  <c:x val="-6.2500000000000003E-3"/>
                  <c:y val="0.14331994645247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3488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86-4587-8B37-BC9ACC681BD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3558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86-4587-8B37-BC9ACC681BD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3186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86-4587-8B37-BC9ACC681BD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5670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86-4587-8B37-BC9ACC681BD1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3135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86-4587-8B37-BC9ACC681BD1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970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86-4587-8B37-BC9ACC681BD1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959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86-4587-8B37-BC9ACC681BD1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1284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886-4587-8B37-BC9ACC681BD1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1035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46A-4D3A-A2AD-DF2E873F22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Sheet1!$A$23:$A$31</c:f>
              <c:strCache>
                <c:ptCount val="9"/>
                <c:pt idx="0">
                  <c:v>Positives Identified</c:v>
                </c:pt>
                <c:pt idx="1">
                  <c:v>Offered Index testing services</c:v>
                </c:pt>
                <c:pt idx="2">
                  <c:v>Accepted index testing service</c:v>
                </c:pt>
                <c:pt idx="3">
                  <c:v>Elicited contacts </c:v>
                </c:pt>
                <c:pt idx="4">
                  <c:v>Contacts tested for HIV</c:v>
                </c:pt>
                <c:pt idx="5">
                  <c:v>Known Positives</c:v>
                </c:pt>
                <c:pt idx="6">
                  <c:v>Already on ART</c:v>
                </c:pt>
                <c:pt idx="7">
                  <c:v>Newly tested HIV positive</c:v>
                </c:pt>
                <c:pt idx="8">
                  <c:v>Linked on ART</c:v>
                </c:pt>
              </c:strCache>
            </c:strRef>
          </c:cat>
          <c:val>
            <c:numRef>
              <c:f>Sheet1!$B$23:$B$31</c:f>
              <c:numCache>
                <c:formatCode>General</c:formatCode>
                <c:ptCount val="9"/>
                <c:pt idx="0">
                  <c:v>2589</c:v>
                </c:pt>
                <c:pt idx="1">
                  <c:v>3168</c:v>
                </c:pt>
                <c:pt idx="2">
                  <c:v>2847</c:v>
                </c:pt>
                <c:pt idx="3">
                  <c:v>5178</c:v>
                </c:pt>
                <c:pt idx="4">
                  <c:v>2908</c:v>
                </c:pt>
                <c:pt idx="5">
                  <c:v>938</c:v>
                </c:pt>
                <c:pt idx="6">
                  <c:v>900</c:v>
                </c:pt>
                <c:pt idx="7">
                  <c:v>1228</c:v>
                </c:pt>
                <c:pt idx="8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886-4587-8B37-BC9ACC681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"/>
        <c:axId val="-2039503960"/>
        <c:axId val="-2110743624"/>
      </c:barChart>
      <c:catAx>
        <c:axId val="-203950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0743624"/>
        <c:crosses val="autoZero"/>
        <c:auto val="1"/>
        <c:lblAlgn val="ctr"/>
        <c:lblOffset val="100"/>
        <c:noMultiLvlLbl val="0"/>
      </c:catAx>
      <c:valAx>
        <c:axId val="-21107436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Men's (25-50yrs)</a:t>
                </a:r>
              </a:p>
            </c:rich>
          </c:tx>
          <c:layout>
            <c:manualLayout>
              <c:xMode val="edge"/>
              <c:yMode val="edge"/>
              <c:x val="2.9556266404199501E-2"/>
              <c:y val="0.2418726876007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9503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11024-4C20-CE4B-AAE2-63AA4A12CAAF}" type="doc">
      <dgm:prSet loTypeId="urn:microsoft.com/office/officeart/2005/8/layout/vProcess5" loCatId="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74D5F7A6-698F-9C44-BC13-2FBACF3BD7A3}">
      <dgm:prSet/>
      <dgm:spPr/>
      <dgm:t>
        <a:bodyPr/>
        <a:lstStyle/>
        <a:p>
          <a:pPr rtl="0"/>
          <a:r>
            <a:rPr lang="en-US" b="1" dirty="0">
              <a:latin typeface="+mn-lt"/>
            </a:rPr>
            <a:t>21 Community liaison </a:t>
          </a:r>
          <a:r>
            <a:rPr lang="en-US" dirty="0">
              <a:latin typeface="+mn-lt"/>
            </a:rPr>
            <a:t>officers and </a:t>
          </a:r>
          <a:r>
            <a:rPr lang="en-US" b="1" dirty="0">
              <a:latin typeface="+mn-lt"/>
            </a:rPr>
            <a:t>157 lay counselors </a:t>
          </a:r>
          <a:r>
            <a:rPr lang="en-US" dirty="0">
              <a:latin typeface="+mn-lt"/>
            </a:rPr>
            <a:t>were recruited, trained and deployed to offer index testing </a:t>
          </a:r>
        </a:p>
      </dgm:t>
    </dgm:pt>
    <dgm:pt modelId="{8FAC3307-38D2-C54E-BA58-0B465ACA67B7}" type="parTrans" cxnId="{7267CD7A-54DF-614A-8FCF-47AFD72CE881}">
      <dgm:prSet/>
      <dgm:spPr/>
      <dgm:t>
        <a:bodyPr/>
        <a:lstStyle/>
        <a:p>
          <a:endParaRPr lang="en-US"/>
        </a:p>
      </dgm:t>
    </dgm:pt>
    <dgm:pt modelId="{18A7E29A-A17D-6F48-AD7A-ABB2A83ECE27}" type="sibTrans" cxnId="{7267CD7A-54DF-614A-8FCF-47AFD72CE881}">
      <dgm:prSet/>
      <dgm:spPr/>
      <dgm:t>
        <a:bodyPr/>
        <a:lstStyle/>
        <a:p>
          <a:endParaRPr lang="en-US"/>
        </a:p>
      </dgm:t>
    </dgm:pt>
    <dgm:pt modelId="{598B5D03-005E-314A-836A-5724179DF78D}">
      <dgm:prSet/>
      <dgm:spPr/>
      <dgm:t>
        <a:bodyPr/>
        <a:lstStyle/>
        <a:p>
          <a:pPr rtl="0"/>
          <a:r>
            <a:rPr lang="en-US" dirty="0">
              <a:latin typeface="+mn-lt"/>
            </a:rPr>
            <a:t>Index clients identified through </a:t>
          </a:r>
          <a:r>
            <a:rPr lang="en-US" b="1" dirty="0">
              <a:latin typeface="+mn-lt"/>
            </a:rPr>
            <a:t>SNS </a:t>
          </a:r>
          <a:r>
            <a:rPr lang="en-US" dirty="0">
              <a:latin typeface="+mn-lt"/>
            </a:rPr>
            <a:t>or </a:t>
          </a:r>
          <a:r>
            <a:rPr lang="en-US" b="1" dirty="0">
              <a:latin typeface="+mn-lt"/>
            </a:rPr>
            <a:t>clients in ART care</a:t>
          </a:r>
        </a:p>
      </dgm:t>
    </dgm:pt>
    <dgm:pt modelId="{41838236-186D-E347-BFE9-7071A023ECE5}" type="parTrans" cxnId="{CFD08098-DC71-524D-82FD-DA150F5531B1}">
      <dgm:prSet/>
      <dgm:spPr/>
      <dgm:t>
        <a:bodyPr/>
        <a:lstStyle/>
        <a:p>
          <a:endParaRPr lang="en-US"/>
        </a:p>
      </dgm:t>
    </dgm:pt>
    <dgm:pt modelId="{10AB23B1-0602-8340-B491-44F9B602288E}" type="sibTrans" cxnId="{CFD08098-DC71-524D-82FD-DA150F5531B1}">
      <dgm:prSet/>
      <dgm:spPr/>
      <dgm:t>
        <a:bodyPr/>
        <a:lstStyle/>
        <a:p>
          <a:endParaRPr lang="en-US"/>
        </a:p>
      </dgm:t>
    </dgm:pt>
    <dgm:pt modelId="{18B60B92-08FD-E146-AB23-BBCCDC3281AA}">
      <dgm:prSet/>
      <dgm:spPr/>
      <dgm:t>
        <a:bodyPr/>
        <a:lstStyle/>
        <a:p>
          <a:pPr rtl="0"/>
          <a:r>
            <a:rPr lang="en-US" dirty="0">
              <a:latin typeface="+mn-lt"/>
            </a:rPr>
            <a:t>All HIV+ (Index Clients) offered IT &amp; PNS</a:t>
          </a:r>
        </a:p>
      </dgm:t>
    </dgm:pt>
    <dgm:pt modelId="{777D06BC-F5BA-3842-9EE7-8A2EAC31AFE8}" type="parTrans" cxnId="{36D940F6-58DA-B44A-BA6B-FBE018861814}">
      <dgm:prSet/>
      <dgm:spPr/>
      <dgm:t>
        <a:bodyPr/>
        <a:lstStyle/>
        <a:p>
          <a:endParaRPr lang="en-US"/>
        </a:p>
      </dgm:t>
    </dgm:pt>
    <dgm:pt modelId="{92403852-5111-3B40-86C0-2A1F06D81139}" type="sibTrans" cxnId="{36D940F6-58DA-B44A-BA6B-FBE018861814}">
      <dgm:prSet/>
      <dgm:spPr/>
      <dgm:t>
        <a:bodyPr/>
        <a:lstStyle/>
        <a:p>
          <a:endParaRPr lang="en-US"/>
        </a:p>
      </dgm:t>
    </dgm:pt>
    <dgm:pt modelId="{076A88B9-5EDD-6148-B2FC-AEC902822260}">
      <dgm:prSet/>
      <dgm:spPr/>
      <dgm:t>
        <a:bodyPr/>
        <a:lstStyle/>
        <a:p>
          <a:pPr rtl="0"/>
          <a:r>
            <a:rPr lang="en-US" dirty="0">
              <a:latin typeface="+mn-lt"/>
            </a:rPr>
            <a:t>Elicitation of HIV exposed sexual partners &amp; children (&lt;15yrs) </a:t>
          </a:r>
        </a:p>
      </dgm:t>
    </dgm:pt>
    <dgm:pt modelId="{2A9EA544-5A3B-DA48-9B98-A9EB6B8B2A1C}" type="parTrans" cxnId="{A7A45812-AD39-4D43-9129-F54C0DD910CF}">
      <dgm:prSet/>
      <dgm:spPr/>
      <dgm:t>
        <a:bodyPr/>
        <a:lstStyle/>
        <a:p>
          <a:endParaRPr lang="en-US"/>
        </a:p>
      </dgm:t>
    </dgm:pt>
    <dgm:pt modelId="{E022B58B-014B-2F46-A113-9DEA3FB47399}" type="sibTrans" cxnId="{A7A45812-AD39-4D43-9129-F54C0DD910CF}">
      <dgm:prSet/>
      <dgm:spPr/>
      <dgm:t>
        <a:bodyPr/>
        <a:lstStyle/>
        <a:p>
          <a:endParaRPr lang="en-US"/>
        </a:p>
      </dgm:t>
    </dgm:pt>
    <dgm:pt modelId="{EA4F257C-7317-5C40-9F41-A061372FA156}">
      <dgm:prSet/>
      <dgm:spPr/>
      <dgm:t>
        <a:bodyPr/>
        <a:lstStyle/>
        <a:p>
          <a:pPr rtl="0"/>
          <a:r>
            <a:rPr lang="en-US" dirty="0">
              <a:latin typeface="+mn-lt"/>
            </a:rPr>
            <a:t>Active follow up of partners through partner or client referral</a:t>
          </a:r>
        </a:p>
      </dgm:t>
    </dgm:pt>
    <dgm:pt modelId="{0010C028-023A-B84E-BEBE-9B6CF95C14F8}" type="parTrans" cxnId="{A43D8593-C082-1B41-8D3F-888386310452}">
      <dgm:prSet/>
      <dgm:spPr/>
      <dgm:t>
        <a:bodyPr/>
        <a:lstStyle/>
        <a:p>
          <a:endParaRPr lang="en-US"/>
        </a:p>
      </dgm:t>
    </dgm:pt>
    <dgm:pt modelId="{D72A73D7-6C7F-4143-904B-9DCB74E85101}" type="sibTrans" cxnId="{A43D8593-C082-1B41-8D3F-888386310452}">
      <dgm:prSet/>
      <dgm:spPr/>
      <dgm:t>
        <a:bodyPr/>
        <a:lstStyle/>
        <a:p>
          <a:endParaRPr lang="en-US"/>
        </a:p>
      </dgm:t>
    </dgm:pt>
    <dgm:pt modelId="{EB02BB58-516C-234A-BB8F-FB0615726C29}">
      <dgm:prSet/>
      <dgm:spPr/>
      <dgm:t>
        <a:bodyPr/>
        <a:lstStyle/>
        <a:p>
          <a:endParaRPr lang="en-US" dirty="0">
            <a:latin typeface="+mn-lt"/>
          </a:endParaRPr>
        </a:p>
      </dgm:t>
    </dgm:pt>
    <dgm:pt modelId="{E7297DE8-8061-C743-A1AC-1CE52D4FC232}" type="parTrans" cxnId="{D36D94BA-AB3F-0C40-9E6B-53B31F194425}">
      <dgm:prSet/>
      <dgm:spPr/>
      <dgm:t>
        <a:bodyPr/>
        <a:lstStyle/>
        <a:p>
          <a:endParaRPr lang="en-US"/>
        </a:p>
      </dgm:t>
    </dgm:pt>
    <dgm:pt modelId="{60B1E731-4BC9-1C44-89F5-DCB755846075}" type="sibTrans" cxnId="{D36D94BA-AB3F-0C40-9E6B-53B31F194425}">
      <dgm:prSet/>
      <dgm:spPr/>
      <dgm:t>
        <a:bodyPr/>
        <a:lstStyle/>
        <a:p>
          <a:endParaRPr lang="en-US"/>
        </a:p>
      </dgm:t>
    </dgm:pt>
    <dgm:pt modelId="{7B542FBE-316F-654D-9BB0-56A038902526}" type="pres">
      <dgm:prSet presAssocID="{19B11024-4C20-CE4B-AAE2-63AA4A12CAAF}" presName="outerComposite" presStyleCnt="0">
        <dgm:presLayoutVars>
          <dgm:chMax val="5"/>
          <dgm:dir/>
          <dgm:resizeHandles val="exact"/>
        </dgm:presLayoutVars>
      </dgm:prSet>
      <dgm:spPr/>
    </dgm:pt>
    <dgm:pt modelId="{6E4C10AC-8B45-1A4F-A6CD-6FC4E3C1CAF2}" type="pres">
      <dgm:prSet presAssocID="{19B11024-4C20-CE4B-AAE2-63AA4A12CAAF}" presName="dummyMaxCanvas" presStyleCnt="0">
        <dgm:presLayoutVars/>
      </dgm:prSet>
      <dgm:spPr/>
    </dgm:pt>
    <dgm:pt modelId="{9656C4E0-E2BB-5841-93A9-FD0C8852E9B6}" type="pres">
      <dgm:prSet presAssocID="{19B11024-4C20-CE4B-AAE2-63AA4A12CAAF}" presName="FiveNodes_1" presStyleLbl="node1" presStyleIdx="0" presStyleCnt="5">
        <dgm:presLayoutVars>
          <dgm:bulletEnabled val="1"/>
        </dgm:presLayoutVars>
      </dgm:prSet>
      <dgm:spPr/>
    </dgm:pt>
    <dgm:pt modelId="{3745FA42-343D-F04F-8C95-4D0631297FE7}" type="pres">
      <dgm:prSet presAssocID="{19B11024-4C20-CE4B-AAE2-63AA4A12CAAF}" presName="FiveNodes_2" presStyleLbl="node1" presStyleIdx="1" presStyleCnt="5">
        <dgm:presLayoutVars>
          <dgm:bulletEnabled val="1"/>
        </dgm:presLayoutVars>
      </dgm:prSet>
      <dgm:spPr/>
    </dgm:pt>
    <dgm:pt modelId="{713C3672-2F38-A246-97D5-CA38F93404D5}" type="pres">
      <dgm:prSet presAssocID="{19B11024-4C20-CE4B-AAE2-63AA4A12CAAF}" presName="FiveNodes_3" presStyleLbl="node1" presStyleIdx="2" presStyleCnt="5">
        <dgm:presLayoutVars>
          <dgm:bulletEnabled val="1"/>
        </dgm:presLayoutVars>
      </dgm:prSet>
      <dgm:spPr/>
    </dgm:pt>
    <dgm:pt modelId="{9937692A-674C-1145-8991-149B9E387164}" type="pres">
      <dgm:prSet presAssocID="{19B11024-4C20-CE4B-AAE2-63AA4A12CAAF}" presName="FiveNodes_4" presStyleLbl="node1" presStyleIdx="3" presStyleCnt="5">
        <dgm:presLayoutVars>
          <dgm:bulletEnabled val="1"/>
        </dgm:presLayoutVars>
      </dgm:prSet>
      <dgm:spPr/>
    </dgm:pt>
    <dgm:pt modelId="{1EEEE813-591D-844F-807F-FC0F49924A41}" type="pres">
      <dgm:prSet presAssocID="{19B11024-4C20-CE4B-AAE2-63AA4A12CAAF}" presName="FiveNodes_5" presStyleLbl="node1" presStyleIdx="4" presStyleCnt="5">
        <dgm:presLayoutVars>
          <dgm:bulletEnabled val="1"/>
        </dgm:presLayoutVars>
      </dgm:prSet>
      <dgm:spPr/>
    </dgm:pt>
    <dgm:pt modelId="{4F0BF585-36DE-664A-8EE7-B7E052857B2D}" type="pres">
      <dgm:prSet presAssocID="{19B11024-4C20-CE4B-AAE2-63AA4A12CAAF}" presName="FiveConn_1-2" presStyleLbl="fgAccFollowNode1" presStyleIdx="0" presStyleCnt="4">
        <dgm:presLayoutVars>
          <dgm:bulletEnabled val="1"/>
        </dgm:presLayoutVars>
      </dgm:prSet>
      <dgm:spPr/>
    </dgm:pt>
    <dgm:pt modelId="{33E9B833-E22B-BF4B-92E2-6C25711E84DC}" type="pres">
      <dgm:prSet presAssocID="{19B11024-4C20-CE4B-AAE2-63AA4A12CAAF}" presName="FiveConn_2-3" presStyleLbl="fgAccFollowNode1" presStyleIdx="1" presStyleCnt="4">
        <dgm:presLayoutVars>
          <dgm:bulletEnabled val="1"/>
        </dgm:presLayoutVars>
      </dgm:prSet>
      <dgm:spPr/>
    </dgm:pt>
    <dgm:pt modelId="{EA42217D-5072-CF49-B835-3DF03E8D2A67}" type="pres">
      <dgm:prSet presAssocID="{19B11024-4C20-CE4B-AAE2-63AA4A12CAAF}" presName="FiveConn_3-4" presStyleLbl="fgAccFollowNode1" presStyleIdx="2" presStyleCnt="4">
        <dgm:presLayoutVars>
          <dgm:bulletEnabled val="1"/>
        </dgm:presLayoutVars>
      </dgm:prSet>
      <dgm:spPr/>
    </dgm:pt>
    <dgm:pt modelId="{770BD5B5-075F-E44B-8939-3231044DD917}" type="pres">
      <dgm:prSet presAssocID="{19B11024-4C20-CE4B-AAE2-63AA4A12CAAF}" presName="FiveConn_4-5" presStyleLbl="fgAccFollowNode1" presStyleIdx="3" presStyleCnt="4">
        <dgm:presLayoutVars>
          <dgm:bulletEnabled val="1"/>
        </dgm:presLayoutVars>
      </dgm:prSet>
      <dgm:spPr/>
    </dgm:pt>
    <dgm:pt modelId="{5C3BDA55-1FD4-564D-8E3C-012006B34115}" type="pres">
      <dgm:prSet presAssocID="{19B11024-4C20-CE4B-AAE2-63AA4A12CAAF}" presName="FiveNodes_1_text" presStyleLbl="node1" presStyleIdx="4" presStyleCnt="5">
        <dgm:presLayoutVars>
          <dgm:bulletEnabled val="1"/>
        </dgm:presLayoutVars>
      </dgm:prSet>
      <dgm:spPr/>
    </dgm:pt>
    <dgm:pt modelId="{ED4F0333-A4A3-D444-9BB3-D3B033287B87}" type="pres">
      <dgm:prSet presAssocID="{19B11024-4C20-CE4B-AAE2-63AA4A12CAAF}" presName="FiveNodes_2_text" presStyleLbl="node1" presStyleIdx="4" presStyleCnt="5">
        <dgm:presLayoutVars>
          <dgm:bulletEnabled val="1"/>
        </dgm:presLayoutVars>
      </dgm:prSet>
      <dgm:spPr/>
    </dgm:pt>
    <dgm:pt modelId="{9770D5A1-CE04-3E4C-B5A1-344905D87638}" type="pres">
      <dgm:prSet presAssocID="{19B11024-4C20-CE4B-AAE2-63AA4A12CAAF}" presName="FiveNodes_3_text" presStyleLbl="node1" presStyleIdx="4" presStyleCnt="5">
        <dgm:presLayoutVars>
          <dgm:bulletEnabled val="1"/>
        </dgm:presLayoutVars>
      </dgm:prSet>
      <dgm:spPr/>
    </dgm:pt>
    <dgm:pt modelId="{CB43B8C7-2670-BA4B-99E0-667BFC96C22E}" type="pres">
      <dgm:prSet presAssocID="{19B11024-4C20-CE4B-AAE2-63AA4A12CAAF}" presName="FiveNodes_4_text" presStyleLbl="node1" presStyleIdx="4" presStyleCnt="5">
        <dgm:presLayoutVars>
          <dgm:bulletEnabled val="1"/>
        </dgm:presLayoutVars>
      </dgm:prSet>
      <dgm:spPr/>
    </dgm:pt>
    <dgm:pt modelId="{0BD9B775-2BF2-0C4B-B037-1522F8C22369}" type="pres">
      <dgm:prSet presAssocID="{19B11024-4C20-CE4B-AAE2-63AA4A12CAA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276B606-D7A4-5849-8230-59458AB285EB}" type="presOf" srcId="{EA4F257C-7317-5C40-9F41-A061372FA156}" destId="{1EEEE813-591D-844F-807F-FC0F49924A41}" srcOrd="0" destOrd="0" presId="urn:microsoft.com/office/officeart/2005/8/layout/vProcess5"/>
    <dgm:cxn modelId="{A7A45812-AD39-4D43-9129-F54C0DD910CF}" srcId="{19B11024-4C20-CE4B-AAE2-63AA4A12CAAF}" destId="{076A88B9-5EDD-6148-B2FC-AEC902822260}" srcOrd="3" destOrd="0" parTransId="{2A9EA544-5A3B-DA48-9B98-A9EB6B8B2A1C}" sibTransId="{E022B58B-014B-2F46-A113-9DEA3FB47399}"/>
    <dgm:cxn modelId="{535FBD13-55EE-5F40-860C-852B540D1BE1}" type="presOf" srcId="{18B60B92-08FD-E146-AB23-BBCCDC3281AA}" destId="{9770D5A1-CE04-3E4C-B5A1-344905D87638}" srcOrd="1" destOrd="0" presId="urn:microsoft.com/office/officeart/2005/8/layout/vProcess5"/>
    <dgm:cxn modelId="{11040724-8C9F-9E42-BFE7-A84F5E43583C}" type="presOf" srcId="{598B5D03-005E-314A-836A-5724179DF78D}" destId="{ED4F0333-A4A3-D444-9BB3-D3B033287B87}" srcOrd="1" destOrd="0" presId="urn:microsoft.com/office/officeart/2005/8/layout/vProcess5"/>
    <dgm:cxn modelId="{10C88F34-3715-3548-9EAF-529FADA32DB7}" type="presOf" srcId="{92403852-5111-3B40-86C0-2A1F06D81139}" destId="{EA42217D-5072-CF49-B835-3DF03E8D2A67}" srcOrd="0" destOrd="0" presId="urn:microsoft.com/office/officeart/2005/8/layout/vProcess5"/>
    <dgm:cxn modelId="{A77DFF4D-9857-7B49-9300-A0B89CE0EAD2}" type="presOf" srcId="{076A88B9-5EDD-6148-B2FC-AEC902822260}" destId="{9937692A-674C-1145-8991-149B9E387164}" srcOrd="0" destOrd="0" presId="urn:microsoft.com/office/officeart/2005/8/layout/vProcess5"/>
    <dgm:cxn modelId="{B8FEC855-94D6-EE47-B876-44798FCD5ADE}" type="presOf" srcId="{10AB23B1-0602-8340-B491-44F9B602288E}" destId="{33E9B833-E22B-BF4B-92E2-6C25711E84DC}" srcOrd="0" destOrd="0" presId="urn:microsoft.com/office/officeart/2005/8/layout/vProcess5"/>
    <dgm:cxn modelId="{97D2DE79-9E1B-C441-B67F-6DFEBAFCF95A}" type="presOf" srcId="{EA4F257C-7317-5C40-9F41-A061372FA156}" destId="{0BD9B775-2BF2-0C4B-B037-1522F8C22369}" srcOrd="1" destOrd="0" presId="urn:microsoft.com/office/officeart/2005/8/layout/vProcess5"/>
    <dgm:cxn modelId="{7267CD7A-54DF-614A-8FCF-47AFD72CE881}" srcId="{19B11024-4C20-CE4B-AAE2-63AA4A12CAAF}" destId="{74D5F7A6-698F-9C44-BC13-2FBACF3BD7A3}" srcOrd="0" destOrd="0" parTransId="{8FAC3307-38D2-C54E-BA58-0B465ACA67B7}" sibTransId="{18A7E29A-A17D-6F48-AD7A-ABB2A83ECE27}"/>
    <dgm:cxn modelId="{8239D684-CD33-5E4B-821B-EA2DCED0CA5F}" type="presOf" srcId="{076A88B9-5EDD-6148-B2FC-AEC902822260}" destId="{CB43B8C7-2670-BA4B-99E0-667BFC96C22E}" srcOrd="1" destOrd="0" presId="urn:microsoft.com/office/officeart/2005/8/layout/vProcess5"/>
    <dgm:cxn modelId="{FBBBF388-96FC-B54C-86E2-C7971F678DF6}" type="presOf" srcId="{19B11024-4C20-CE4B-AAE2-63AA4A12CAAF}" destId="{7B542FBE-316F-654D-9BB0-56A038902526}" srcOrd="0" destOrd="0" presId="urn:microsoft.com/office/officeart/2005/8/layout/vProcess5"/>
    <dgm:cxn modelId="{C181D489-89B5-EF45-A93F-2F4BE838EDD9}" type="presOf" srcId="{18A7E29A-A17D-6F48-AD7A-ABB2A83ECE27}" destId="{4F0BF585-36DE-664A-8EE7-B7E052857B2D}" srcOrd="0" destOrd="0" presId="urn:microsoft.com/office/officeart/2005/8/layout/vProcess5"/>
    <dgm:cxn modelId="{A43D8593-C082-1B41-8D3F-888386310452}" srcId="{19B11024-4C20-CE4B-AAE2-63AA4A12CAAF}" destId="{EA4F257C-7317-5C40-9F41-A061372FA156}" srcOrd="4" destOrd="0" parTransId="{0010C028-023A-B84E-BEBE-9B6CF95C14F8}" sibTransId="{D72A73D7-6C7F-4143-904B-9DCB74E85101}"/>
    <dgm:cxn modelId="{89242E95-9FD8-BF4C-96A6-7438F2B91FD3}" type="presOf" srcId="{598B5D03-005E-314A-836A-5724179DF78D}" destId="{3745FA42-343D-F04F-8C95-4D0631297FE7}" srcOrd="0" destOrd="0" presId="urn:microsoft.com/office/officeart/2005/8/layout/vProcess5"/>
    <dgm:cxn modelId="{CFD08098-DC71-524D-82FD-DA150F5531B1}" srcId="{19B11024-4C20-CE4B-AAE2-63AA4A12CAAF}" destId="{598B5D03-005E-314A-836A-5724179DF78D}" srcOrd="1" destOrd="0" parTransId="{41838236-186D-E347-BFE9-7071A023ECE5}" sibTransId="{10AB23B1-0602-8340-B491-44F9B602288E}"/>
    <dgm:cxn modelId="{58217099-474C-0A49-AC73-0B5C0604D3D3}" type="presOf" srcId="{18B60B92-08FD-E146-AB23-BBCCDC3281AA}" destId="{713C3672-2F38-A246-97D5-CA38F93404D5}" srcOrd="0" destOrd="0" presId="urn:microsoft.com/office/officeart/2005/8/layout/vProcess5"/>
    <dgm:cxn modelId="{03E3C8A4-9ECC-5F44-A57F-26F57100496E}" type="presOf" srcId="{74D5F7A6-698F-9C44-BC13-2FBACF3BD7A3}" destId="{9656C4E0-E2BB-5841-93A9-FD0C8852E9B6}" srcOrd="0" destOrd="0" presId="urn:microsoft.com/office/officeart/2005/8/layout/vProcess5"/>
    <dgm:cxn modelId="{DAB74CA6-88F4-C740-B524-E14A380B4875}" type="presOf" srcId="{74D5F7A6-698F-9C44-BC13-2FBACF3BD7A3}" destId="{5C3BDA55-1FD4-564D-8E3C-012006B34115}" srcOrd="1" destOrd="0" presId="urn:microsoft.com/office/officeart/2005/8/layout/vProcess5"/>
    <dgm:cxn modelId="{D36D94BA-AB3F-0C40-9E6B-53B31F194425}" srcId="{19B11024-4C20-CE4B-AAE2-63AA4A12CAAF}" destId="{EB02BB58-516C-234A-BB8F-FB0615726C29}" srcOrd="5" destOrd="0" parTransId="{E7297DE8-8061-C743-A1AC-1CE52D4FC232}" sibTransId="{60B1E731-4BC9-1C44-89F5-DCB755846075}"/>
    <dgm:cxn modelId="{6C3996D3-BA17-4848-802A-4E8BCC0EE594}" type="presOf" srcId="{E022B58B-014B-2F46-A113-9DEA3FB47399}" destId="{770BD5B5-075F-E44B-8939-3231044DD917}" srcOrd="0" destOrd="0" presId="urn:microsoft.com/office/officeart/2005/8/layout/vProcess5"/>
    <dgm:cxn modelId="{36D940F6-58DA-B44A-BA6B-FBE018861814}" srcId="{19B11024-4C20-CE4B-AAE2-63AA4A12CAAF}" destId="{18B60B92-08FD-E146-AB23-BBCCDC3281AA}" srcOrd="2" destOrd="0" parTransId="{777D06BC-F5BA-3842-9EE7-8A2EAC31AFE8}" sibTransId="{92403852-5111-3B40-86C0-2A1F06D81139}"/>
    <dgm:cxn modelId="{A619C51E-0B49-324B-BEAB-D5C0C7E0C85E}" type="presParOf" srcId="{7B542FBE-316F-654D-9BB0-56A038902526}" destId="{6E4C10AC-8B45-1A4F-A6CD-6FC4E3C1CAF2}" srcOrd="0" destOrd="0" presId="urn:microsoft.com/office/officeart/2005/8/layout/vProcess5"/>
    <dgm:cxn modelId="{F8FC7D9A-287D-0942-B702-31F563157BF1}" type="presParOf" srcId="{7B542FBE-316F-654D-9BB0-56A038902526}" destId="{9656C4E0-E2BB-5841-93A9-FD0C8852E9B6}" srcOrd="1" destOrd="0" presId="urn:microsoft.com/office/officeart/2005/8/layout/vProcess5"/>
    <dgm:cxn modelId="{D84F97A8-3121-B249-B582-344AB93056B3}" type="presParOf" srcId="{7B542FBE-316F-654D-9BB0-56A038902526}" destId="{3745FA42-343D-F04F-8C95-4D0631297FE7}" srcOrd="2" destOrd="0" presId="urn:microsoft.com/office/officeart/2005/8/layout/vProcess5"/>
    <dgm:cxn modelId="{85DE929A-0789-204C-863B-DFA03575C245}" type="presParOf" srcId="{7B542FBE-316F-654D-9BB0-56A038902526}" destId="{713C3672-2F38-A246-97D5-CA38F93404D5}" srcOrd="3" destOrd="0" presId="urn:microsoft.com/office/officeart/2005/8/layout/vProcess5"/>
    <dgm:cxn modelId="{68C22618-875B-DB49-AF45-C927FAC348FA}" type="presParOf" srcId="{7B542FBE-316F-654D-9BB0-56A038902526}" destId="{9937692A-674C-1145-8991-149B9E387164}" srcOrd="4" destOrd="0" presId="urn:microsoft.com/office/officeart/2005/8/layout/vProcess5"/>
    <dgm:cxn modelId="{6FD99305-478C-A147-8317-2C800BBCB6EC}" type="presParOf" srcId="{7B542FBE-316F-654D-9BB0-56A038902526}" destId="{1EEEE813-591D-844F-807F-FC0F49924A41}" srcOrd="5" destOrd="0" presId="urn:microsoft.com/office/officeart/2005/8/layout/vProcess5"/>
    <dgm:cxn modelId="{817FA8C3-81A4-424D-A364-E49FEC204D37}" type="presParOf" srcId="{7B542FBE-316F-654D-9BB0-56A038902526}" destId="{4F0BF585-36DE-664A-8EE7-B7E052857B2D}" srcOrd="6" destOrd="0" presId="urn:microsoft.com/office/officeart/2005/8/layout/vProcess5"/>
    <dgm:cxn modelId="{98CCE529-35B8-6C44-9508-477367BD5166}" type="presParOf" srcId="{7B542FBE-316F-654D-9BB0-56A038902526}" destId="{33E9B833-E22B-BF4B-92E2-6C25711E84DC}" srcOrd="7" destOrd="0" presId="urn:microsoft.com/office/officeart/2005/8/layout/vProcess5"/>
    <dgm:cxn modelId="{07D66E66-C242-9B40-A1B1-1463D7B8B8E7}" type="presParOf" srcId="{7B542FBE-316F-654D-9BB0-56A038902526}" destId="{EA42217D-5072-CF49-B835-3DF03E8D2A67}" srcOrd="8" destOrd="0" presId="urn:microsoft.com/office/officeart/2005/8/layout/vProcess5"/>
    <dgm:cxn modelId="{3FD7CF20-3243-4447-AD9F-A33E16F14F76}" type="presParOf" srcId="{7B542FBE-316F-654D-9BB0-56A038902526}" destId="{770BD5B5-075F-E44B-8939-3231044DD917}" srcOrd="9" destOrd="0" presId="urn:microsoft.com/office/officeart/2005/8/layout/vProcess5"/>
    <dgm:cxn modelId="{7F487723-85AE-4E44-8905-7D84CAC880DE}" type="presParOf" srcId="{7B542FBE-316F-654D-9BB0-56A038902526}" destId="{5C3BDA55-1FD4-564D-8E3C-012006B34115}" srcOrd="10" destOrd="0" presId="urn:microsoft.com/office/officeart/2005/8/layout/vProcess5"/>
    <dgm:cxn modelId="{038CF628-506A-234F-9524-6477C48EA0EB}" type="presParOf" srcId="{7B542FBE-316F-654D-9BB0-56A038902526}" destId="{ED4F0333-A4A3-D444-9BB3-D3B033287B87}" srcOrd="11" destOrd="0" presId="urn:microsoft.com/office/officeart/2005/8/layout/vProcess5"/>
    <dgm:cxn modelId="{FA6C7D82-A284-434C-9E6D-0E58B0C97181}" type="presParOf" srcId="{7B542FBE-316F-654D-9BB0-56A038902526}" destId="{9770D5A1-CE04-3E4C-B5A1-344905D87638}" srcOrd="12" destOrd="0" presId="urn:microsoft.com/office/officeart/2005/8/layout/vProcess5"/>
    <dgm:cxn modelId="{0B86BA33-C83E-594E-BC53-0A77B5B710FB}" type="presParOf" srcId="{7B542FBE-316F-654D-9BB0-56A038902526}" destId="{CB43B8C7-2670-BA4B-99E0-667BFC96C22E}" srcOrd="13" destOrd="0" presId="urn:microsoft.com/office/officeart/2005/8/layout/vProcess5"/>
    <dgm:cxn modelId="{14B30E10-C307-C442-9AC4-3F3D3E170564}" type="presParOf" srcId="{7B542FBE-316F-654D-9BB0-56A038902526}" destId="{0BD9B775-2BF2-0C4B-B037-1522F8C2236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6C4E0-E2BB-5841-93A9-FD0C8852E9B6}">
      <dsp:nvSpPr>
        <dsp:cNvPr id="0" name=""/>
        <dsp:cNvSpPr/>
      </dsp:nvSpPr>
      <dsp:spPr>
        <a:xfrm>
          <a:off x="0" y="0"/>
          <a:ext cx="8484080" cy="846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+mn-lt"/>
            </a:rPr>
            <a:t>21 Community liaison </a:t>
          </a:r>
          <a:r>
            <a:rPr lang="en-US" sz="2200" kern="1200" dirty="0">
              <a:latin typeface="+mn-lt"/>
            </a:rPr>
            <a:t>officers and </a:t>
          </a:r>
          <a:r>
            <a:rPr lang="en-US" sz="2200" b="1" kern="1200" dirty="0">
              <a:latin typeface="+mn-lt"/>
            </a:rPr>
            <a:t>157 lay counselors </a:t>
          </a:r>
          <a:r>
            <a:rPr lang="en-US" sz="2200" kern="1200" dirty="0">
              <a:latin typeface="+mn-lt"/>
            </a:rPr>
            <a:t>were recruited, trained and deployed to offer index testing </a:t>
          </a:r>
        </a:p>
      </dsp:txBody>
      <dsp:txXfrm>
        <a:off x="24781" y="24781"/>
        <a:ext cx="7472111" cy="796509"/>
      </dsp:txXfrm>
    </dsp:sp>
    <dsp:sp modelId="{3745FA42-343D-F04F-8C95-4D0631297FE7}">
      <dsp:nvSpPr>
        <dsp:cNvPr id="0" name=""/>
        <dsp:cNvSpPr/>
      </dsp:nvSpPr>
      <dsp:spPr>
        <a:xfrm>
          <a:off x="633551" y="963581"/>
          <a:ext cx="8484080" cy="846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Index clients identified through </a:t>
          </a:r>
          <a:r>
            <a:rPr lang="en-US" sz="2200" b="1" kern="1200" dirty="0">
              <a:latin typeface="+mn-lt"/>
            </a:rPr>
            <a:t>SNS </a:t>
          </a:r>
          <a:r>
            <a:rPr lang="en-US" sz="2200" kern="1200" dirty="0">
              <a:latin typeface="+mn-lt"/>
            </a:rPr>
            <a:t>or </a:t>
          </a:r>
          <a:r>
            <a:rPr lang="en-US" sz="2200" b="1" kern="1200" dirty="0">
              <a:latin typeface="+mn-lt"/>
            </a:rPr>
            <a:t>clients in ART care</a:t>
          </a:r>
        </a:p>
      </dsp:txBody>
      <dsp:txXfrm>
        <a:off x="658332" y="988362"/>
        <a:ext cx="7251020" cy="796509"/>
      </dsp:txXfrm>
    </dsp:sp>
    <dsp:sp modelId="{713C3672-2F38-A246-97D5-CA38F93404D5}">
      <dsp:nvSpPr>
        <dsp:cNvPr id="0" name=""/>
        <dsp:cNvSpPr/>
      </dsp:nvSpPr>
      <dsp:spPr>
        <a:xfrm>
          <a:off x="1267102" y="1927162"/>
          <a:ext cx="8484080" cy="846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All HIV+ (Index Clients) offered IT &amp; PNS</a:t>
          </a:r>
        </a:p>
      </dsp:txBody>
      <dsp:txXfrm>
        <a:off x="1291883" y="1951943"/>
        <a:ext cx="7251020" cy="796509"/>
      </dsp:txXfrm>
    </dsp:sp>
    <dsp:sp modelId="{9937692A-674C-1145-8991-149B9E387164}">
      <dsp:nvSpPr>
        <dsp:cNvPr id="0" name=""/>
        <dsp:cNvSpPr/>
      </dsp:nvSpPr>
      <dsp:spPr>
        <a:xfrm>
          <a:off x="1900654" y="2890744"/>
          <a:ext cx="8484080" cy="846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Elicitation of HIV exposed sexual partners &amp; children (&lt;15yrs) </a:t>
          </a:r>
        </a:p>
      </dsp:txBody>
      <dsp:txXfrm>
        <a:off x="1925435" y="2915525"/>
        <a:ext cx="7251020" cy="796509"/>
      </dsp:txXfrm>
    </dsp:sp>
    <dsp:sp modelId="{1EEEE813-591D-844F-807F-FC0F49924A41}">
      <dsp:nvSpPr>
        <dsp:cNvPr id="0" name=""/>
        <dsp:cNvSpPr/>
      </dsp:nvSpPr>
      <dsp:spPr>
        <a:xfrm>
          <a:off x="2534205" y="3854325"/>
          <a:ext cx="8484080" cy="846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Active follow up of partners through partner or client referral</a:t>
          </a:r>
        </a:p>
      </dsp:txBody>
      <dsp:txXfrm>
        <a:off x="2558986" y="3879106"/>
        <a:ext cx="7251020" cy="796509"/>
      </dsp:txXfrm>
    </dsp:sp>
    <dsp:sp modelId="{4F0BF585-36DE-664A-8EE7-B7E052857B2D}">
      <dsp:nvSpPr>
        <dsp:cNvPr id="0" name=""/>
        <dsp:cNvSpPr/>
      </dsp:nvSpPr>
      <dsp:spPr>
        <a:xfrm>
          <a:off x="7934133" y="618102"/>
          <a:ext cx="549946" cy="54994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057871" y="618102"/>
        <a:ext cx="302470" cy="413834"/>
      </dsp:txXfrm>
    </dsp:sp>
    <dsp:sp modelId="{33E9B833-E22B-BF4B-92E2-6C25711E84DC}">
      <dsp:nvSpPr>
        <dsp:cNvPr id="0" name=""/>
        <dsp:cNvSpPr/>
      </dsp:nvSpPr>
      <dsp:spPr>
        <a:xfrm>
          <a:off x="8567685" y="1581683"/>
          <a:ext cx="549946" cy="54994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691423" y="1581683"/>
        <a:ext cx="302470" cy="413834"/>
      </dsp:txXfrm>
    </dsp:sp>
    <dsp:sp modelId="{EA42217D-5072-CF49-B835-3DF03E8D2A67}">
      <dsp:nvSpPr>
        <dsp:cNvPr id="0" name=""/>
        <dsp:cNvSpPr/>
      </dsp:nvSpPr>
      <dsp:spPr>
        <a:xfrm>
          <a:off x="9201236" y="2531163"/>
          <a:ext cx="549946" cy="54994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324974" y="2531163"/>
        <a:ext cx="302470" cy="413834"/>
      </dsp:txXfrm>
    </dsp:sp>
    <dsp:sp modelId="{770BD5B5-075F-E44B-8939-3231044DD917}">
      <dsp:nvSpPr>
        <dsp:cNvPr id="0" name=""/>
        <dsp:cNvSpPr/>
      </dsp:nvSpPr>
      <dsp:spPr>
        <a:xfrm>
          <a:off x="9834788" y="3504145"/>
          <a:ext cx="549946" cy="54994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958526" y="3504145"/>
        <a:ext cx="302470" cy="413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0.21131</cdr:x>
      <cdr:y>0.57456</cdr:y>
    </cdr:from>
    <cdr:to>
      <cdr:x>0.39445</cdr:x>
      <cdr:y>0.63845</cdr:y>
    </cdr:to>
    <cdr:sp macro="" textlink="">
      <cdr:nvSpPr>
        <cdr:cNvPr id="4" name="Right Arrow 3"/>
        <cdr:cNvSpPr/>
      </cdr:nvSpPr>
      <cdr:spPr>
        <a:xfrm xmlns:a="http://schemas.openxmlformats.org/drawingml/2006/main">
          <a:off x="2845088" y="3841509"/>
          <a:ext cx="2465733" cy="427182"/>
        </a:xfrm>
        <a:prstGeom xmlns:a="http://schemas.openxmlformats.org/drawingml/2006/main" prst="rightArrow">
          <a:avLst>
            <a:gd name="adj1" fmla="val 70833"/>
            <a:gd name="adj2" fmla="val 23300"/>
          </a:avLst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 eaLnBrk="1" latinLnBrk="0" hangingPunct="1"/>
          <a:r>
            <a:rPr lang="en-US" sz="1600" b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PNS Acceptance</a:t>
          </a:r>
          <a:r>
            <a:rPr lang="en-US" sz="1600" b="0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: </a:t>
          </a:r>
          <a:r>
            <a:rPr lang="en-US" sz="1600" b="1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89%</a:t>
          </a:r>
          <a:r>
            <a:rPr lang="en-US" sz="1600" b="1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%</a:t>
          </a:r>
          <a:endParaRPr lang="en-GB" sz="1600">
            <a:effectLst/>
          </a:endParaRPr>
        </a:p>
      </cdr:txBody>
    </cdr:sp>
  </cdr:relSizeAnchor>
  <cdr:relSizeAnchor xmlns:cdr="http://schemas.openxmlformats.org/drawingml/2006/chartDrawing">
    <cdr:from>
      <cdr:x>0.33736</cdr:x>
      <cdr:y>0.65453</cdr:y>
    </cdr:from>
    <cdr:to>
      <cdr:x>0.50886</cdr:x>
      <cdr:y>0.71443</cdr:y>
    </cdr:to>
    <cdr:sp macro="" textlink="">
      <cdr:nvSpPr>
        <cdr:cNvPr id="5" name="Right Arrow 4"/>
        <cdr:cNvSpPr/>
      </cdr:nvSpPr>
      <cdr:spPr>
        <a:xfrm xmlns:a="http://schemas.openxmlformats.org/drawingml/2006/main">
          <a:off x="4542272" y="4376191"/>
          <a:ext cx="2309091" cy="400499"/>
        </a:xfrm>
        <a:prstGeom xmlns:a="http://schemas.openxmlformats.org/drawingml/2006/main" prst="rightArrow">
          <a:avLst>
            <a:gd name="adj1" fmla="val 78224"/>
            <a:gd name="adj2" fmla="val 26862"/>
          </a:avLst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600" b="0">
              <a:solidFill>
                <a:sysClr val="windowText" lastClr="000000"/>
              </a:solidFill>
            </a:rPr>
            <a:t>Elicitation ratio</a:t>
          </a:r>
          <a:r>
            <a:rPr lang="en-US" sz="1600" b="1">
              <a:solidFill>
                <a:sysClr val="windowText" lastClr="000000"/>
              </a:solidFill>
            </a:rPr>
            <a:t>: 1:1.8</a:t>
          </a:r>
        </a:p>
      </cdr:txBody>
    </cdr:sp>
  </cdr:relSizeAnchor>
  <cdr:relSizeAnchor xmlns:cdr="http://schemas.openxmlformats.org/drawingml/2006/chartDrawing">
    <cdr:from>
      <cdr:x>0.65784</cdr:x>
      <cdr:y>0.78355</cdr:y>
    </cdr:from>
    <cdr:to>
      <cdr:x>0.80213</cdr:x>
      <cdr:y>0.85432</cdr:y>
    </cdr:to>
    <cdr:sp macro="" textlink="">
      <cdr:nvSpPr>
        <cdr:cNvPr id="2" name="Right Arrow 1"/>
        <cdr:cNvSpPr/>
      </cdr:nvSpPr>
      <cdr:spPr>
        <a:xfrm xmlns:a="http://schemas.openxmlformats.org/drawingml/2006/main">
          <a:off x="8329530" y="5098449"/>
          <a:ext cx="1826962" cy="460503"/>
        </a:xfrm>
        <a:prstGeom xmlns:a="http://schemas.openxmlformats.org/drawingml/2006/main" prst="rightArrow">
          <a:avLst>
            <a:gd name="adj1" fmla="val 69512"/>
            <a:gd name="adj2" fmla="val 27521"/>
          </a:avLst>
        </a:prstGeom>
        <a:solidFill xmlns:a="http://schemas.openxmlformats.org/drawingml/2006/main">
          <a:sysClr val="window" lastClr="FFFFF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400">
              <a:solidFill>
                <a:sysClr val="windowText" lastClr="000000"/>
              </a:solidFill>
            </a:rPr>
            <a:t>Positivity Yield:</a:t>
          </a:r>
          <a:r>
            <a:rPr lang="en-US" sz="1400" baseline="0">
              <a:solidFill>
                <a:sysClr val="windowText" lastClr="000000"/>
              </a:solidFill>
            </a:rPr>
            <a:t> </a:t>
          </a:r>
          <a:r>
            <a:rPr lang="en-US" sz="1400" b="1" baseline="0">
              <a:solidFill>
                <a:sysClr val="windowText" lastClr="000000"/>
              </a:solidFill>
            </a:rPr>
            <a:t>37%</a:t>
          </a:r>
          <a:endParaRPr lang="en-US" sz="1400" b="1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0.42826</cdr:x>
      <cdr:y>0.3411</cdr:y>
    </cdr:from>
    <cdr:to>
      <cdr:x>0.53592</cdr:x>
      <cdr:y>0.52073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5766090" y="2280587"/>
          <a:ext cx="1449564" cy="120101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>
              <a:solidFill>
                <a:sysClr val="windowText" lastClr="000000"/>
              </a:solidFill>
            </a:rPr>
            <a:t>13595 </a:t>
          </a:r>
        </a:p>
        <a:p xmlns:a="http://schemas.openxmlformats.org/drawingml/2006/main">
          <a:pPr algn="ctr"/>
          <a:r>
            <a:rPr lang="en-US" sz="1200" b="1">
              <a:solidFill>
                <a:sysClr val="windowText" lastClr="000000"/>
              </a:solidFill>
            </a:rPr>
            <a:t>Sexual</a:t>
          </a:r>
          <a:r>
            <a:rPr lang="en-US" sz="1200" b="1" baseline="0">
              <a:solidFill>
                <a:sysClr val="windowText" lastClr="000000"/>
              </a:solidFill>
            </a:rPr>
            <a:t> </a:t>
          </a:r>
        </a:p>
        <a:p xmlns:a="http://schemas.openxmlformats.org/drawingml/2006/main">
          <a:pPr algn="ctr"/>
          <a:r>
            <a:rPr lang="en-US" sz="1200" b="1" baseline="0">
              <a:solidFill>
                <a:sysClr val="windowText" lastClr="000000"/>
              </a:solidFill>
            </a:rPr>
            <a:t>Contacts</a:t>
          </a:r>
          <a:endParaRPr lang="en-US" sz="1200" b="1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0.42532</cdr:x>
      <cdr:y>0.20997</cdr:y>
    </cdr:from>
    <cdr:to>
      <cdr:x>0.53851</cdr:x>
      <cdr:y>0.32743</cdr:y>
    </cdr:to>
    <cdr:sp macro="" textlink="">
      <cdr:nvSpPr>
        <cdr:cNvPr id="7" name="Rounded Rectangle 6"/>
        <cdr:cNvSpPr/>
      </cdr:nvSpPr>
      <cdr:spPr>
        <a:xfrm xmlns:a="http://schemas.openxmlformats.org/drawingml/2006/main">
          <a:off x="5726548" y="1403885"/>
          <a:ext cx="1523993" cy="78534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>
              <a:solidFill>
                <a:sysClr val="windowText" lastClr="000000"/>
              </a:solidFill>
            </a:rPr>
            <a:t>2031</a:t>
          </a:r>
        </a:p>
        <a:p xmlns:a="http://schemas.openxmlformats.org/drawingml/2006/main">
          <a:pPr algn="ctr"/>
          <a:r>
            <a:rPr lang="en-US" sz="1400" b="1">
              <a:solidFill>
                <a:sysClr val="windowText" lastClr="000000"/>
              </a:solidFill>
            </a:rPr>
            <a:t> </a:t>
          </a:r>
          <a:r>
            <a:rPr lang="en-US" sz="1200" b="1">
              <a:solidFill>
                <a:sysClr val="windowText" lastClr="000000"/>
              </a:solidFill>
            </a:rPr>
            <a:t>Biological Children</a:t>
          </a:r>
          <a:endParaRPr lang="en-US" sz="1400" b="1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0.54086</cdr:x>
      <cdr:y>0.39678</cdr:y>
    </cdr:from>
    <cdr:to>
      <cdr:x>0.63703</cdr:x>
      <cdr:y>0.55211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282126" y="2652847"/>
          <a:ext cx="1294835" cy="1038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i="0"/>
            <a:t>12045</a:t>
          </a:r>
        </a:p>
        <a:p xmlns:a="http://schemas.openxmlformats.org/drawingml/2006/main">
          <a:pPr algn="ctr"/>
          <a:r>
            <a:rPr lang="en-US" sz="1200" b="0" i="0"/>
            <a:t>Unknown</a:t>
          </a:r>
        </a:p>
        <a:p xmlns:a="http://schemas.openxmlformats.org/drawingml/2006/main">
          <a:pPr algn="ctr"/>
          <a:r>
            <a:rPr lang="en-US" sz="1200" b="0" i="0" baseline="0"/>
            <a:t> HIV </a:t>
          </a:r>
        </a:p>
        <a:p xmlns:a="http://schemas.openxmlformats.org/drawingml/2006/main">
          <a:pPr algn="ctr"/>
          <a:r>
            <a:rPr lang="en-US" sz="1200" b="0" i="0" baseline="0"/>
            <a:t>Status reached</a:t>
          </a:r>
        </a:p>
        <a:p xmlns:a="http://schemas.openxmlformats.org/drawingml/2006/main">
          <a:pPr algn="ctr"/>
          <a:endParaRPr lang="en-US" sz="2000" b="1" i="0"/>
        </a:p>
      </cdr:txBody>
    </cdr:sp>
  </cdr:relSizeAnchor>
  <cdr:relSizeAnchor xmlns:cdr="http://schemas.openxmlformats.org/drawingml/2006/chartDrawing">
    <cdr:from>
      <cdr:x>0.07491</cdr:x>
      <cdr:y>0.41699</cdr:y>
    </cdr:from>
    <cdr:to>
      <cdr:x>0.1928</cdr:x>
      <cdr:y>0.52621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6C0998F5-FB46-4D89-AABC-1C27EEFC8152}"/>
            </a:ext>
          </a:extLst>
        </cdr:cNvPr>
        <cdr:cNvSpPr txBox="1"/>
      </cdr:nvSpPr>
      <cdr:spPr>
        <a:xfrm xmlns:a="http://schemas.openxmlformats.org/drawingml/2006/main">
          <a:off x="948504" y="2713296"/>
          <a:ext cx="1492711" cy="710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i="0" dirty="0"/>
            <a:t>654</a:t>
          </a:r>
        </a:p>
        <a:p xmlns:a="http://schemas.openxmlformats.org/drawingml/2006/main">
          <a:pPr algn="ctr"/>
          <a:r>
            <a:rPr lang="en-US" sz="1200" b="1" i="0" dirty="0"/>
            <a:t>Known</a:t>
          </a:r>
          <a:r>
            <a:rPr lang="en-US" sz="1200" b="1" i="0" baseline="0" dirty="0"/>
            <a:t> </a:t>
          </a:r>
          <a:r>
            <a:rPr lang="en-US" sz="1200" b="1" dirty="0"/>
            <a:t>HIV +</a:t>
          </a:r>
          <a:endParaRPr lang="en-US" sz="1200" b="1" i="0" dirty="0"/>
        </a:p>
      </cdr:txBody>
    </cdr:sp>
  </cdr:relSizeAnchor>
  <cdr:relSizeAnchor xmlns:cdr="http://schemas.openxmlformats.org/drawingml/2006/chartDrawing">
    <cdr:from>
      <cdr:x>0.66148</cdr:x>
      <cdr:y>0.25798</cdr:y>
    </cdr:from>
    <cdr:to>
      <cdr:x>0.75765</cdr:x>
      <cdr:y>0.41332</cdr:y>
    </cdr:to>
    <cdr:sp macro="" textlink="">
      <cdr:nvSpPr>
        <cdr:cNvPr id="22" name="TextBox 1">
          <a:extLst xmlns:a="http://schemas.openxmlformats.org/drawingml/2006/main">
            <a:ext uri="{FF2B5EF4-FFF2-40B4-BE49-F238E27FC236}">
              <a16:creationId xmlns:a16="http://schemas.microsoft.com/office/drawing/2014/main" id="{A339F70D-182F-4531-A958-B70B45991E12}"/>
            </a:ext>
          </a:extLst>
        </cdr:cNvPr>
        <cdr:cNvSpPr txBox="1"/>
      </cdr:nvSpPr>
      <cdr:spPr>
        <a:xfrm xmlns:a="http://schemas.openxmlformats.org/drawingml/2006/main">
          <a:off x="8906164" y="1724890"/>
          <a:ext cx="1294835" cy="1038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i="0"/>
            <a:t>12</a:t>
          </a:r>
        </a:p>
        <a:p xmlns:a="http://schemas.openxmlformats.org/drawingml/2006/main">
          <a:pPr algn="ctr"/>
          <a:r>
            <a:rPr lang="en-US" sz="1200" b="0" i="0"/>
            <a:t>Known</a:t>
          </a:r>
        </a:p>
        <a:p xmlns:a="http://schemas.openxmlformats.org/drawingml/2006/main">
          <a:pPr algn="ctr"/>
          <a:r>
            <a:rPr lang="en-US" sz="1200" b="0" i="0" baseline="0"/>
            <a:t> HIV + not on ART</a:t>
          </a:r>
          <a:endParaRPr lang="en-US" sz="2000" b="1" i="0"/>
        </a:p>
      </cdr:txBody>
    </cdr:sp>
  </cdr:relSizeAnchor>
  <cdr:relSizeAnchor xmlns:cdr="http://schemas.openxmlformats.org/drawingml/2006/chartDrawing">
    <cdr:from>
      <cdr:x>0.66148</cdr:x>
      <cdr:y>0.36332</cdr:y>
    </cdr:from>
    <cdr:to>
      <cdr:x>0.75765</cdr:x>
      <cdr:y>0.47786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FCC18E1D-D6D9-4C79-92DE-DE4070D5DA57}"/>
            </a:ext>
          </a:extLst>
        </cdr:cNvPr>
        <cdr:cNvSpPr txBox="1"/>
      </cdr:nvSpPr>
      <cdr:spPr>
        <a:xfrm xmlns:a="http://schemas.openxmlformats.org/drawingml/2006/main">
          <a:off x="8906162" y="2429164"/>
          <a:ext cx="1294835" cy="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i="0"/>
            <a:t>2386</a:t>
          </a:r>
        </a:p>
        <a:p xmlns:a="http://schemas.openxmlformats.org/drawingml/2006/main">
          <a:pPr algn="ctr"/>
          <a:r>
            <a:rPr lang="en-US" sz="1200" b="0" i="0"/>
            <a:t>Known</a:t>
          </a:r>
        </a:p>
        <a:p xmlns:a="http://schemas.openxmlformats.org/drawingml/2006/main">
          <a:pPr algn="ctr"/>
          <a:r>
            <a:rPr lang="en-US" sz="1200" b="0" i="0" baseline="0"/>
            <a:t> HIV + on ART</a:t>
          </a:r>
          <a:endParaRPr lang="en-US" sz="2000" b="1" i="0"/>
        </a:p>
      </cdr:txBody>
    </cdr:sp>
  </cdr:relSizeAnchor>
  <cdr:relSizeAnchor xmlns:cdr="http://schemas.openxmlformats.org/drawingml/2006/chartDrawing">
    <cdr:from>
      <cdr:x>0.65719</cdr:x>
      <cdr:y>0.54809</cdr:y>
    </cdr:from>
    <cdr:to>
      <cdr:x>0.75336</cdr:x>
      <cdr:y>0.66263</cdr:y>
    </cdr:to>
    <cdr:sp macro="" textlink="">
      <cdr:nvSpPr>
        <cdr:cNvPr id="36" name="TextBox 1">
          <a:extLst xmlns:a="http://schemas.openxmlformats.org/drawingml/2006/main">
            <a:ext uri="{FF2B5EF4-FFF2-40B4-BE49-F238E27FC236}">
              <a16:creationId xmlns:a16="http://schemas.microsoft.com/office/drawing/2014/main" id="{C5428D66-361C-4290-B3C7-4E92433A7A59}"/>
            </a:ext>
          </a:extLst>
        </cdr:cNvPr>
        <cdr:cNvSpPr txBox="1"/>
      </cdr:nvSpPr>
      <cdr:spPr>
        <a:xfrm xmlns:a="http://schemas.openxmlformats.org/drawingml/2006/main">
          <a:off x="8848436" y="3664527"/>
          <a:ext cx="1294835" cy="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i="0"/>
            <a:t>9647</a:t>
          </a:r>
        </a:p>
        <a:p xmlns:a="http://schemas.openxmlformats.org/drawingml/2006/main">
          <a:pPr algn="ctr"/>
          <a:r>
            <a:rPr lang="en-US" sz="1200" b="0" i="0"/>
            <a:t>Unknown</a:t>
          </a:r>
        </a:p>
        <a:p xmlns:a="http://schemas.openxmlformats.org/drawingml/2006/main">
          <a:pPr algn="ctr"/>
          <a:r>
            <a:rPr lang="en-US" sz="1200" b="0" i="0" baseline="0"/>
            <a:t> HIV status Tested </a:t>
          </a:r>
          <a:endParaRPr lang="en-US" sz="2000" b="1" i="0"/>
        </a:p>
      </cdr:txBody>
    </cdr:sp>
  </cdr:relSizeAnchor>
  <cdr:relSizeAnchor xmlns:cdr="http://schemas.openxmlformats.org/drawingml/2006/chartDrawing">
    <cdr:from>
      <cdr:x>0.502</cdr:x>
      <cdr:y>0.72422</cdr:y>
    </cdr:from>
    <cdr:to>
      <cdr:x>0.70609</cdr:x>
      <cdr:y>0.7835</cdr:y>
    </cdr:to>
    <cdr:sp macro="" textlink="">
      <cdr:nvSpPr>
        <cdr:cNvPr id="37" name="Right Arrow 4">
          <a:extLst xmlns:a="http://schemas.openxmlformats.org/drawingml/2006/main">
            <a:ext uri="{FF2B5EF4-FFF2-40B4-BE49-F238E27FC236}">
              <a16:creationId xmlns:a16="http://schemas.microsoft.com/office/drawing/2014/main" id="{2A01666D-CD90-42AE-99EB-71E978F0BDF1}"/>
            </a:ext>
          </a:extLst>
        </cdr:cNvPr>
        <cdr:cNvSpPr/>
      </cdr:nvSpPr>
      <cdr:spPr>
        <a:xfrm xmlns:a="http://schemas.openxmlformats.org/drawingml/2006/main">
          <a:off x="6758999" y="4842164"/>
          <a:ext cx="2747818" cy="396345"/>
        </a:xfrm>
        <a:prstGeom xmlns:a="http://schemas.openxmlformats.org/drawingml/2006/main" prst="rightArrow">
          <a:avLst>
            <a:gd name="adj1" fmla="val 78224"/>
            <a:gd name="adj2" fmla="val 26862"/>
          </a:avLst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>
              <a:solidFill>
                <a:sysClr val="windowText" lastClr="000000"/>
              </a:solidFill>
            </a:rPr>
            <a:t>Index coverage</a:t>
          </a:r>
          <a:r>
            <a:rPr lang="en-US" sz="1600" b="1">
              <a:solidFill>
                <a:sysClr val="windowText" lastClr="000000"/>
              </a:solidFill>
            </a:rPr>
            <a:t>: 77%</a:t>
          </a:r>
        </a:p>
      </cdr:txBody>
    </cdr:sp>
  </cdr:relSizeAnchor>
  <cdr:relSizeAnchor xmlns:cdr="http://schemas.openxmlformats.org/drawingml/2006/chartDrawing">
    <cdr:from>
      <cdr:x>0.77435</cdr:x>
      <cdr:y>0.64824</cdr:y>
    </cdr:from>
    <cdr:to>
      <cdr:x>0.87052</cdr:x>
      <cdr:y>0.7317</cdr:y>
    </cdr:to>
    <cdr:sp macro="" textlink="">
      <cdr:nvSpPr>
        <cdr:cNvPr id="38" name="TextBox 1">
          <a:extLst xmlns:a="http://schemas.openxmlformats.org/drawingml/2006/main">
            <a:ext uri="{FF2B5EF4-FFF2-40B4-BE49-F238E27FC236}">
              <a16:creationId xmlns:a16="http://schemas.microsoft.com/office/drawing/2014/main" id="{25CD0315-CF96-486F-92AB-87A40B149A08}"/>
            </a:ext>
          </a:extLst>
        </cdr:cNvPr>
        <cdr:cNvSpPr txBox="1"/>
      </cdr:nvSpPr>
      <cdr:spPr>
        <a:xfrm xmlns:a="http://schemas.openxmlformats.org/drawingml/2006/main">
          <a:off x="10425823" y="4334164"/>
          <a:ext cx="1294835" cy="557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i="0"/>
            <a:t>152</a:t>
          </a:r>
        </a:p>
        <a:p xmlns:a="http://schemas.openxmlformats.org/drawingml/2006/main">
          <a:pPr algn="ctr"/>
          <a:r>
            <a:rPr lang="en-US" sz="1200" b="0" i="0"/>
            <a:t>Children</a:t>
          </a:r>
          <a:endParaRPr lang="en-US" sz="2000" b="1" i="0"/>
        </a:p>
      </cdr:txBody>
    </cdr:sp>
  </cdr:relSizeAnchor>
  <cdr:relSizeAnchor xmlns:cdr="http://schemas.openxmlformats.org/drawingml/2006/chartDrawing">
    <cdr:from>
      <cdr:x>0.77381</cdr:x>
      <cdr:y>0.73631</cdr:y>
    </cdr:from>
    <cdr:to>
      <cdr:x>0.86998</cdr:x>
      <cdr:y>0.81976</cdr:y>
    </cdr:to>
    <cdr:sp macro="" textlink="">
      <cdr:nvSpPr>
        <cdr:cNvPr id="39" name="TextBox 1">
          <a:extLst xmlns:a="http://schemas.openxmlformats.org/drawingml/2006/main">
            <a:ext uri="{FF2B5EF4-FFF2-40B4-BE49-F238E27FC236}">
              <a16:creationId xmlns:a16="http://schemas.microsoft.com/office/drawing/2014/main" id="{9913F008-7192-49FB-B93C-FFEAEE591599}"/>
            </a:ext>
          </a:extLst>
        </cdr:cNvPr>
        <cdr:cNvSpPr txBox="1"/>
      </cdr:nvSpPr>
      <cdr:spPr>
        <a:xfrm xmlns:a="http://schemas.openxmlformats.org/drawingml/2006/main">
          <a:off x="10418618" y="4922981"/>
          <a:ext cx="1294835" cy="557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i="0"/>
            <a:t>3423</a:t>
          </a:r>
        </a:p>
        <a:p xmlns:a="http://schemas.openxmlformats.org/drawingml/2006/main">
          <a:pPr algn="ctr"/>
          <a:r>
            <a:rPr lang="en-US" sz="1200" b="0" i="0"/>
            <a:t>Adults</a:t>
          </a:r>
          <a:endParaRPr lang="en-US" sz="2000" b="1" i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0.68024</cdr:x>
      <cdr:y>0.13872</cdr:y>
    </cdr:from>
    <cdr:to>
      <cdr:x>0.93333</cdr:x>
      <cdr:y>0.51018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293500" y="643059"/>
          <a:ext cx="3085699" cy="172195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effectLst xmlns:a="http://schemas.openxmlformats.org/drawingml/2006/main">
          <a:glow rad="635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  <a:softEdge rad="12700"/>
        </a:effectLst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30000"/>
            </a:lnSpc>
          </a:pPr>
          <a:r>
            <a:rPr lang="en-US" sz="2000" b="1" u="sng" dirty="0">
              <a:solidFill>
                <a:schemeClr val="dk1"/>
              </a:solidFill>
              <a:effectLst/>
            </a:rPr>
            <a:t>Index Summary:</a:t>
          </a:r>
          <a:endParaRPr lang="en-US" sz="2000" dirty="0">
            <a:effectLst/>
          </a:endParaRPr>
        </a:p>
        <a:p xmlns:a="http://schemas.openxmlformats.org/drawingml/2006/main">
          <a:pPr>
            <a:lnSpc>
              <a:spcPct val="130000"/>
            </a:lnSpc>
          </a:pPr>
          <a:r>
            <a:rPr lang="en-US" sz="2000" b="1" dirty="0"/>
            <a:t>Elicitation Ratio 1:1.4</a:t>
          </a:r>
        </a:p>
        <a:p xmlns:a="http://schemas.openxmlformats.org/drawingml/2006/main">
          <a:pPr>
            <a:lnSpc>
              <a:spcPct val="130000"/>
            </a:lnSpc>
          </a:pPr>
          <a:r>
            <a:rPr lang="en-US" sz="2000" b="1" dirty="0">
              <a:solidFill>
                <a:schemeClr val="dk1"/>
              </a:solidFill>
              <a:effectLst/>
            </a:rPr>
            <a:t>HIV Positivity yield:</a:t>
          </a:r>
          <a:r>
            <a:rPr lang="en-US" sz="2000" b="1" baseline="0" dirty="0">
              <a:solidFill>
                <a:schemeClr val="dk1"/>
              </a:solidFill>
              <a:effectLst/>
            </a:rPr>
            <a:t> </a:t>
          </a:r>
          <a:r>
            <a:rPr lang="en-US" sz="2000" b="1" dirty="0"/>
            <a:t>32</a:t>
          </a:r>
          <a:r>
            <a:rPr lang="en-US" sz="2000" b="1" baseline="0" dirty="0">
              <a:solidFill>
                <a:schemeClr val="dk1"/>
              </a:solidFill>
              <a:effectLst/>
            </a:rPr>
            <a:t>%</a:t>
          </a:r>
          <a:endParaRPr lang="en-US" sz="2000" dirty="0">
            <a:effectLst/>
          </a:endParaRPr>
        </a:p>
        <a:p xmlns:a="http://schemas.openxmlformats.org/drawingml/2006/main">
          <a:pPr>
            <a:lnSpc>
              <a:spcPct val="130000"/>
            </a:lnSpc>
          </a:pPr>
          <a:r>
            <a:rPr lang="en-US" sz="2000" b="1" baseline="0" dirty="0">
              <a:solidFill>
                <a:schemeClr val="dk1"/>
              </a:solidFill>
              <a:effectLst/>
            </a:rPr>
            <a:t>Index ART Linkage:</a:t>
          </a:r>
          <a:r>
            <a:rPr lang="en-US" sz="2000" b="1" dirty="0">
              <a:solidFill>
                <a:schemeClr val="dk1"/>
              </a:solidFill>
              <a:effectLst/>
            </a:rPr>
            <a:t> </a:t>
          </a:r>
          <a:r>
            <a:rPr lang="en-US" sz="2000" b="1" baseline="0" dirty="0">
              <a:solidFill>
                <a:schemeClr val="dk1"/>
              </a:solidFill>
              <a:effectLst/>
            </a:rPr>
            <a:t>85%</a:t>
          </a:r>
          <a:endParaRPr lang="en-US" sz="2000" dirty="0">
            <a:effectLst/>
          </a:endParaRPr>
        </a:p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0.08021</cdr:x>
      <cdr:y>0.71008</cdr:y>
    </cdr:from>
    <cdr:to>
      <cdr:x>0.17813</cdr:x>
      <cdr:y>0.78542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977900" y="3291711"/>
          <a:ext cx="1193800" cy="349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b="0" dirty="0">
              <a:solidFill>
                <a:sysClr val="windowText" lastClr="000000"/>
              </a:solidFill>
            </a:rPr>
            <a:t>New Positives</a:t>
          </a:r>
        </a:p>
      </cdr:txBody>
    </cdr:sp>
  </cdr:relSizeAnchor>
  <cdr:relSizeAnchor xmlns:cdr="http://schemas.openxmlformats.org/drawingml/2006/chartDrawing">
    <cdr:from>
      <cdr:x>0.07969</cdr:x>
      <cdr:y>0.39777</cdr:y>
    </cdr:from>
    <cdr:to>
      <cdr:x>0.17708</cdr:x>
      <cdr:y>0.51146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971549" y="1843911"/>
          <a:ext cx="1187451" cy="5270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tx1"/>
              </a:solidFill>
            </a:rPr>
            <a:t>18</a:t>
          </a:r>
          <a:r>
            <a:rPr lang="en-US" sz="1400" b="1" dirty="0">
              <a:solidFill>
                <a:schemeClr val="tx1"/>
              </a:solidFill>
            </a:rPr>
            <a:t> </a:t>
          </a:r>
        </a:p>
        <a:p xmlns:a="http://schemas.openxmlformats.org/drawingml/2006/main">
          <a:pPr algn="ctr"/>
          <a:r>
            <a:rPr lang="en-US" dirty="0">
              <a:solidFill>
                <a:schemeClr val="tx1"/>
              </a:solidFill>
            </a:rPr>
            <a:t>Known Positives</a:t>
          </a:r>
        </a:p>
      </cdr:txBody>
    </cdr:sp>
  </cdr:relSizeAnchor>
  <cdr:relSizeAnchor xmlns:cdr="http://schemas.openxmlformats.org/drawingml/2006/chartDrawing">
    <cdr:from>
      <cdr:x>0.08958</cdr:x>
      <cdr:y>0.30051</cdr:y>
    </cdr:from>
    <cdr:to>
      <cdr:x>0.16563</cdr:x>
      <cdr:y>0.38681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1092200" y="1393061"/>
          <a:ext cx="927100" cy="400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tx1"/>
              </a:solidFill>
            </a:rPr>
            <a:t>2124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0.69474</cdr:x>
      <cdr:y>0.13872</cdr:y>
    </cdr:from>
    <cdr:to>
      <cdr:x>0.93125</cdr:x>
      <cdr:y>0.42421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470232" y="658011"/>
          <a:ext cx="2883568" cy="13542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effectLst xmlns:a="http://schemas.openxmlformats.org/drawingml/2006/main">
          <a:glow rad="635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  <a:softEdge rad="12700"/>
        </a:effectLst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u="sng" dirty="0">
              <a:solidFill>
                <a:schemeClr val="dk1"/>
              </a:solidFill>
              <a:effectLst/>
            </a:rPr>
            <a:t>Index Summary:</a:t>
          </a:r>
          <a:endParaRPr lang="en-US" sz="2000" dirty="0">
            <a:effectLst/>
          </a:endParaRPr>
        </a:p>
        <a:p xmlns:a="http://schemas.openxmlformats.org/drawingml/2006/main">
          <a:r>
            <a:rPr lang="en-US" sz="2000" b="1" dirty="0"/>
            <a:t>Elicitation Ratio - 1:1.8</a:t>
          </a:r>
          <a:endParaRPr lang="en-US" sz="2000" dirty="0"/>
        </a:p>
        <a:p xmlns:a="http://schemas.openxmlformats.org/drawingml/2006/main">
          <a:r>
            <a:rPr lang="en-US" sz="2000" b="1" dirty="0">
              <a:solidFill>
                <a:schemeClr val="dk1"/>
              </a:solidFill>
              <a:effectLst/>
            </a:rPr>
            <a:t>HIV Positivity yield</a:t>
          </a:r>
          <a:r>
            <a:rPr lang="en-US" sz="2000" b="1" baseline="0" dirty="0">
              <a:solidFill>
                <a:schemeClr val="dk1"/>
              </a:solidFill>
              <a:effectLst/>
            </a:rPr>
            <a:t> – </a:t>
          </a:r>
          <a:r>
            <a:rPr lang="en-US" sz="2000" b="1" dirty="0"/>
            <a:t>41</a:t>
          </a:r>
          <a:r>
            <a:rPr lang="en-US" sz="2000" b="1" baseline="0" dirty="0">
              <a:solidFill>
                <a:schemeClr val="dk1"/>
              </a:solidFill>
              <a:effectLst/>
            </a:rPr>
            <a:t>%</a:t>
          </a:r>
          <a:endParaRPr lang="en-US" sz="2000" dirty="0">
            <a:effectLst/>
          </a:endParaRPr>
        </a:p>
        <a:p xmlns:a="http://schemas.openxmlformats.org/drawingml/2006/main">
          <a:r>
            <a:rPr lang="en-US" sz="2000" b="1" baseline="0" dirty="0">
              <a:solidFill>
                <a:schemeClr val="dk1"/>
              </a:solidFill>
              <a:effectLst/>
            </a:rPr>
            <a:t>Index ART Linkage - 81%</a:t>
          </a:r>
          <a:endParaRPr lang="en-US" sz="2000" dirty="0">
            <a:effectLst/>
          </a:endParaRPr>
        </a:p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0.12342</cdr:x>
      <cdr:y>0.68923</cdr:y>
    </cdr:from>
    <cdr:to>
      <cdr:x>0.20936</cdr:x>
      <cdr:y>0.76626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504749" y="3269308"/>
          <a:ext cx="1047780" cy="3653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b="0" dirty="0">
              <a:solidFill>
                <a:sysClr val="windowText" lastClr="000000"/>
              </a:solidFill>
            </a:rPr>
            <a:t>New Positives</a:t>
          </a:r>
        </a:p>
      </cdr:txBody>
    </cdr:sp>
  </cdr:relSizeAnchor>
  <cdr:relSizeAnchor xmlns:cdr="http://schemas.openxmlformats.org/drawingml/2006/chartDrawing">
    <cdr:from>
      <cdr:x>0.11949</cdr:x>
      <cdr:y>0.48159</cdr:y>
    </cdr:from>
    <cdr:to>
      <cdr:x>0.214</cdr:x>
      <cdr:y>0.58869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1456841" y="2284389"/>
          <a:ext cx="1152275" cy="50802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tx1"/>
              </a:solidFill>
            </a:rPr>
            <a:t>70</a:t>
          </a:r>
          <a:endParaRPr lang="en-US" sz="16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dirty="0">
              <a:solidFill>
                <a:schemeClr val="tx1"/>
              </a:solidFill>
            </a:rPr>
            <a:t>Known Positives</a:t>
          </a:r>
        </a:p>
      </cdr:txBody>
    </cdr:sp>
  </cdr:relSizeAnchor>
  <cdr:relSizeAnchor xmlns:cdr="http://schemas.openxmlformats.org/drawingml/2006/chartDrawing">
    <cdr:from>
      <cdr:x>0.11922</cdr:x>
      <cdr:y>0.3755</cdr:y>
    </cdr:from>
    <cdr:to>
      <cdr:x>0.21506</cdr:x>
      <cdr:y>0.4585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1453518" y="1781166"/>
          <a:ext cx="1168481" cy="3937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tx1"/>
              </a:solidFill>
            </a:rPr>
            <a:t>3558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7954D-1098-4A4F-8491-E1FB234047B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BDB52-A057-7B45-ABBF-1D91DF456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29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BDB52-A057-7B45-ABBF-1D91DF456B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04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BDB52-A057-7B45-ABBF-1D91DF456B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5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BDB52-A057-7B45-ABBF-1D91DF456B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0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BDB52-A057-7B45-ABBF-1D91DF456B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04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039DB-B239-4025-A6B6-F2E32C4221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79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BDB52-A057-7B45-ABBF-1D91DF456B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5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BDB52-A057-7B45-ABBF-1D91DF456B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28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BDB52-A057-7B45-ABBF-1D91DF456B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68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BDB52-A057-7B45-ABBF-1D91DF456B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60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BDB52-A057-7B45-ABBF-1D91DF456B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12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BDB52-A057-7B45-ABBF-1D91DF456B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450"/>
            <a:ext cx="12192000" cy="659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3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5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3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8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2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6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1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1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4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31" y="6162413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2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8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6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6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8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0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tiff"/><Relationship Id="rId5" Type="http://schemas.openxmlformats.org/officeDocument/2006/relationships/image" Target="../media/image22.pn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92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C66E4EC8-8766-46A7-B842-5F70A0930B7B}"/>
              </a:ext>
            </a:extLst>
          </p:cNvPr>
          <p:cNvGrpSpPr/>
          <p:nvPr/>
        </p:nvGrpSpPr>
        <p:grpSpPr>
          <a:xfrm>
            <a:off x="-663990" y="-232208"/>
            <a:ext cx="12661901" cy="6506860"/>
            <a:chOff x="52458" y="64507"/>
            <a:chExt cx="12661901" cy="6506860"/>
          </a:xfrm>
        </p:grpSpPr>
        <p:graphicFrame>
          <p:nvGraphicFramePr>
            <p:cNvPr id="37" name="Chart 36">
              <a:extLst>
                <a:ext uri="{FF2B5EF4-FFF2-40B4-BE49-F238E27FC236}">
                  <a16:creationId xmlns:a16="http://schemas.microsoft.com/office/drawing/2014/main" id="{D53B72E3-7777-45D5-8AAB-13CE9761B58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03759744"/>
                </p:ext>
              </p:extLst>
            </p:nvPr>
          </p:nvGraphicFramePr>
          <p:xfrm>
            <a:off x="52458" y="64507"/>
            <a:ext cx="12661901" cy="65068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8" name="Right Arrow 1">
              <a:extLst>
                <a:ext uri="{FF2B5EF4-FFF2-40B4-BE49-F238E27FC236}">
                  <a16:creationId xmlns:a16="http://schemas.microsoft.com/office/drawing/2014/main" id="{2D9B9641-E994-4250-B0D2-C9F15F25B7CA}"/>
                </a:ext>
              </a:extLst>
            </p:cNvPr>
            <p:cNvSpPr/>
            <p:nvPr/>
          </p:nvSpPr>
          <p:spPr>
            <a:xfrm>
              <a:off x="10508598" y="5371570"/>
              <a:ext cx="1749090" cy="412993"/>
            </a:xfrm>
            <a:prstGeom prst="rightArrow">
              <a:avLst>
                <a:gd name="adj1" fmla="val 69512"/>
                <a:gd name="adj2" fmla="val 27521"/>
              </a:avLst>
            </a:prstGeom>
            <a:solidFill>
              <a:sysClr val="window" lastClr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ysClr val="windowText" lastClr="000000"/>
                  </a:solidFill>
                </a:rPr>
                <a:t>Linkage to ART:</a:t>
              </a:r>
              <a:r>
                <a:rPr lang="en-US" sz="1400" baseline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1400" b="1" baseline="0" dirty="0">
                  <a:solidFill>
                    <a:sysClr val="windowText" lastClr="000000"/>
                  </a:solidFill>
                </a:rPr>
                <a:t>84%</a:t>
              </a:r>
              <a:endParaRPr lang="en-US" sz="1400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5A59E267-9BB7-41C0-8918-CF97B0CD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F53846-13D6-4EAB-B8BB-82665D6450AA}"/>
              </a:ext>
            </a:extLst>
          </p:cNvPr>
          <p:cNvGrpSpPr/>
          <p:nvPr/>
        </p:nvGrpSpPr>
        <p:grpSpPr>
          <a:xfrm>
            <a:off x="9792150" y="961607"/>
            <a:ext cx="2159961" cy="2670232"/>
            <a:chOff x="8796920" y="1449446"/>
            <a:chExt cx="3295330" cy="26702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2C15B3-5A73-4A81-8C27-4542A2225F43}"/>
                </a:ext>
              </a:extLst>
            </p:cNvPr>
            <p:cNvSpPr txBox="1"/>
            <p:nvPr/>
          </p:nvSpPr>
          <p:spPr>
            <a:xfrm>
              <a:off x="9737138" y="1449446"/>
              <a:ext cx="2355112" cy="224676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ysClr val="windowText" lastClr="000000"/>
                  </a:solidFill>
                </a:rPr>
                <a:t>Proportions of Positives</a:t>
              </a:r>
            </a:p>
            <a:p>
              <a:pPr>
                <a:tabLst>
                  <a:tab pos="793750" algn="l"/>
                </a:tabLst>
              </a:pPr>
              <a:r>
                <a:rPr lang="en-US" sz="2000" b="1" dirty="0">
                  <a:solidFill>
                    <a:sysClr val="windowText" lastClr="000000"/>
                  </a:solidFill>
                </a:rPr>
                <a:t>W&gt;25:	41%</a:t>
              </a:r>
            </a:p>
            <a:p>
              <a:pPr>
                <a:tabLst>
                  <a:tab pos="793750" algn="l"/>
                </a:tabLst>
              </a:pPr>
              <a:r>
                <a:rPr lang="en-US" sz="2000" b="1" dirty="0">
                  <a:solidFill>
                    <a:sysClr val="windowText" lastClr="000000"/>
                  </a:solidFill>
                </a:rPr>
                <a:t>M&gt;25: 	36%</a:t>
              </a:r>
            </a:p>
            <a:p>
              <a:pPr>
                <a:tabLst>
                  <a:tab pos="793750" algn="l"/>
                </a:tabLst>
              </a:pPr>
              <a:r>
                <a:rPr lang="en-US" sz="2000" b="1" dirty="0">
                  <a:solidFill>
                    <a:sysClr val="windowText" lastClr="000000"/>
                  </a:solidFill>
                </a:rPr>
                <a:t>AGYW:	15%</a:t>
              </a:r>
            </a:p>
            <a:p>
              <a:pPr>
                <a:tabLst>
                  <a:tab pos="793750" algn="l"/>
                </a:tabLst>
              </a:pPr>
              <a:r>
                <a:rPr lang="en-US" sz="2000" b="1" dirty="0">
                  <a:solidFill>
                    <a:sysClr val="windowText" lastClr="000000"/>
                  </a:solidFill>
                </a:rPr>
                <a:t>ABYM:	5%</a:t>
              </a:r>
            </a:p>
            <a:p>
              <a:pPr>
                <a:tabLst>
                  <a:tab pos="793750" algn="l"/>
                </a:tabLst>
              </a:pPr>
              <a:r>
                <a:rPr lang="en-US" sz="2000" b="1" dirty="0">
                  <a:solidFill>
                    <a:sysClr val="windowText" lastClr="000000"/>
                  </a:solidFill>
                </a:rPr>
                <a:t>&lt;10:	3%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9E91A00-05EC-4E29-B824-1BA1EEE33855}"/>
                </a:ext>
              </a:extLst>
            </p:cNvPr>
            <p:cNvCxnSpPr/>
            <p:nvPr/>
          </p:nvCxnSpPr>
          <p:spPr>
            <a:xfrm flipH="1" flipV="1">
              <a:off x="9510889" y="1912309"/>
              <a:ext cx="226248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2C2F1FC-7721-4E38-AC9E-4B02050966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96920" y="1912310"/>
              <a:ext cx="713969" cy="22073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1">
            <a:extLst>
              <a:ext uri="{FF2B5EF4-FFF2-40B4-BE49-F238E27FC236}">
                <a16:creationId xmlns:a16="http://schemas.microsoft.com/office/drawing/2014/main" id="{ACC98264-B666-4209-A763-170A186655E4}"/>
              </a:ext>
            </a:extLst>
          </p:cNvPr>
          <p:cNvSpPr txBox="1"/>
          <p:nvPr/>
        </p:nvSpPr>
        <p:spPr>
          <a:xfrm>
            <a:off x="6069516" y="1239096"/>
            <a:ext cx="1596023" cy="10588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0" dirty="0"/>
              <a:t>3581</a:t>
            </a:r>
          </a:p>
          <a:p>
            <a:pPr algn="ctr"/>
            <a:r>
              <a:rPr lang="en-US" sz="1200" b="1" i="0" dirty="0"/>
              <a:t>Unknown</a:t>
            </a:r>
          </a:p>
          <a:p>
            <a:pPr algn="ctr"/>
            <a:r>
              <a:rPr lang="en-US" sz="1200" b="1" i="0" baseline="0" dirty="0"/>
              <a:t> HIV </a:t>
            </a:r>
          </a:p>
          <a:p>
            <a:pPr algn="ctr"/>
            <a:r>
              <a:rPr lang="en-US" sz="1200" b="1" i="0" baseline="0" dirty="0"/>
              <a:t>Status not reached</a:t>
            </a:r>
            <a:endParaRPr lang="en-US" sz="1400" b="1" i="0" dirty="0"/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2633BAE6-26F8-4B1B-96C0-733FDD57BB22}"/>
              </a:ext>
            </a:extLst>
          </p:cNvPr>
          <p:cNvSpPr txBox="1"/>
          <p:nvPr/>
        </p:nvSpPr>
        <p:spPr>
          <a:xfrm>
            <a:off x="5666960" y="744794"/>
            <a:ext cx="872535" cy="368310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15626</a:t>
            </a:r>
          </a:p>
        </p:txBody>
      </p:sp>
      <p:sp>
        <p:nvSpPr>
          <p:cNvPr id="41" name="TextBox 1">
            <a:extLst>
              <a:ext uri="{FF2B5EF4-FFF2-40B4-BE49-F238E27FC236}">
                <a16:creationId xmlns:a16="http://schemas.microsoft.com/office/drawing/2014/main" id="{3C8551EE-F6F4-4EFD-B928-335BCFCCD131}"/>
              </a:ext>
            </a:extLst>
          </p:cNvPr>
          <p:cNvSpPr txBox="1"/>
          <p:nvPr/>
        </p:nvSpPr>
        <p:spPr>
          <a:xfrm>
            <a:off x="7772503" y="1046775"/>
            <a:ext cx="982694" cy="3846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0" dirty="0"/>
              <a:t>12045</a:t>
            </a:r>
          </a:p>
          <a:p>
            <a:pPr algn="ctr"/>
            <a:endParaRPr lang="en-US" sz="2000" b="1" i="0" dirty="0"/>
          </a:p>
        </p:txBody>
      </p:sp>
      <p:sp>
        <p:nvSpPr>
          <p:cNvPr id="42" name="TextBox 10">
            <a:extLst>
              <a:ext uri="{FF2B5EF4-FFF2-40B4-BE49-F238E27FC236}">
                <a16:creationId xmlns:a16="http://schemas.microsoft.com/office/drawing/2014/main" id="{2A1F1365-47CB-4178-9F22-7C27AE39BFF2}"/>
              </a:ext>
            </a:extLst>
          </p:cNvPr>
          <p:cNvSpPr txBox="1"/>
          <p:nvPr/>
        </p:nvSpPr>
        <p:spPr>
          <a:xfrm>
            <a:off x="384891" y="3631839"/>
            <a:ext cx="1282700" cy="83130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8997</a:t>
            </a:r>
          </a:p>
          <a:p>
            <a:pPr algn="ctr"/>
            <a:r>
              <a:rPr lang="en-US" sz="1200" b="1" dirty="0"/>
              <a:t>New HIV +</a:t>
            </a:r>
          </a:p>
        </p:txBody>
      </p:sp>
      <p:sp>
        <p:nvSpPr>
          <p:cNvPr id="43" name="TextBox 10">
            <a:extLst>
              <a:ext uri="{FF2B5EF4-FFF2-40B4-BE49-F238E27FC236}">
                <a16:creationId xmlns:a16="http://schemas.microsoft.com/office/drawing/2014/main" id="{0DB1A6CC-EFDE-406C-858E-3917F5A3C0F2}"/>
              </a:ext>
            </a:extLst>
          </p:cNvPr>
          <p:cNvSpPr txBox="1"/>
          <p:nvPr/>
        </p:nvSpPr>
        <p:spPr>
          <a:xfrm>
            <a:off x="529497" y="2024745"/>
            <a:ext cx="956402" cy="371936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9651</a:t>
            </a: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3854D1B9-F1FB-40C0-891C-531A4319DD5F}"/>
              </a:ext>
            </a:extLst>
          </p:cNvPr>
          <p:cNvSpPr txBox="1"/>
          <p:nvPr/>
        </p:nvSpPr>
        <p:spPr>
          <a:xfrm>
            <a:off x="9093941" y="3631839"/>
            <a:ext cx="1314485" cy="3462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3575</a:t>
            </a:r>
            <a:endParaRPr lang="en-US" sz="2000" b="1" i="0" dirty="0"/>
          </a:p>
          <a:p>
            <a:pPr algn="ctr"/>
            <a:endParaRPr lang="en-US" sz="2000" b="1" i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E092D5-990B-4FAD-BFA6-79887366683B}"/>
              </a:ext>
            </a:extLst>
          </p:cNvPr>
          <p:cNvSpPr/>
          <p:nvPr/>
        </p:nvSpPr>
        <p:spPr>
          <a:xfrm>
            <a:off x="750327" y="13802"/>
            <a:ext cx="9759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Overall Index Testing Results </a:t>
            </a:r>
            <a:r>
              <a:rPr lang="en-US" sz="28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Oct 18 – Jun 19 </a:t>
            </a:r>
            <a:endParaRPr lang="en-US" sz="44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95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521813"/>
              </p:ext>
            </p:extLst>
          </p:nvPr>
        </p:nvGraphicFramePr>
        <p:xfrm>
          <a:off x="-25400" y="1331089"/>
          <a:ext cx="12191999" cy="463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4AFA549-ADD3-2A48-8B2F-1EA3DB14A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>
                <a:solidFill>
                  <a:srgbClr val="FF0000"/>
                </a:solidFill>
              </a:rPr>
              <a:t>Adolescents &amp; Young People Index Testing Services </a:t>
            </a:r>
            <a:r>
              <a:rPr lang="en-US" sz="2800" b="0" dirty="0">
                <a:solidFill>
                  <a:srgbClr val="FF0000"/>
                </a:solidFill>
              </a:rPr>
              <a:t>(Oct18-Jun19)</a:t>
            </a:r>
            <a:endParaRPr lang="en-US" sz="3600" b="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D4163-4474-E440-9591-F54833518FE7}"/>
              </a:ext>
            </a:extLst>
          </p:cNvPr>
          <p:cNvSpPr txBox="1"/>
          <p:nvPr/>
        </p:nvSpPr>
        <p:spPr>
          <a:xfrm>
            <a:off x="7458070" y="1408961"/>
            <a:ext cx="410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Adolescents and Young People (10-24yrs)</a:t>
            </a:r>
          </a:p>
        </p:txBody>
      </p:sp>
    </p:spTree>
    <p:extLst>
      <p:ext uri="{BB962C8B-B14F-4D97-AF65-F5344CB8AC3E}">
        <p14:creationId xmlns:p14="http://schemas.microsoft.com/office/powerpoint/2010/main" val="2366395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AFA549-ADD3-2A48-8B2F-1EA3DB14A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rgbClr val="FF0000"/>
                </a:solidFill>
              </a:rPr>
              <a:t>Men Index Testing services 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2800" b="0" dirty="0">
                <a:solidFill>
                  <a:srgbClr val="FF0000"/>
                </a:solidFill>
              </a:rPr>
              <a:t>(Oct18-Jun19)</a:t>
            </a:r>
            <a:endParaRPr lang="en-US" sz="4800" b="0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802383"/>
              </p:ext>
            </p:extLst>
          </p:nvPr>
        </p:nvGraphicFramePr>
        <p:xfrm>
          <a:off x="0" y="1270000"/>
          <a:ext cx="12192000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8972249" y="1423228"/>
            <a:ext cx="2381551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Men (25-50 years)</a:t>
            </a:r>
          </a:p>
        </p:txBody>
      </p:sp>
    </p:spTree>
    <p:extLst>
      <p:ext uri="{BB962C8B-B14F-4D97-AF65-F5344CB8AC3E}">
        <p14:creationId xmlns:p14="http://schemas.microsoft.com/office/powerpoint/2010/main" val="2520217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B454-6058-43DE-9CCD-3C345688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Lessons Learnt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E6174C-5A7E-8C4B-85CB-6024944A9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80" y="1417639"/>
            <a:ext cx="10691040" cy="450912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Finding men: Index contact </a:t>
            </a:r>
            <a:r>
              <a:rPr lang="en-US" sz="2400" b="1" dirty="0">
                <a:solidFill>
                  <a:prstClr val="black"/>
                </a:solidFill>
                <a:latin typeface="+mn-lt"/>
              </a:rPr>
              <a:t>elicitation from AGYWs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 facilitates HTS among their partners (older men &amp; ABYM) </a:t>
            </a: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Index testing is a </a:t>
            </a:r>
            <a:r>
              <a:rPr lang="en-US" sz="2400" b="1" dirty="0">
                <a:solidFill>
                  <a:prstClr val="black"/>
                </a:solidFill>
                <a:latin typeface="+mn-lt"/>
              </a:rPr>
              <a:t>targeted modality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; testing a few and finding more positives 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prstClr val="black"/>
                </a:solidFill>
                <a:latin typeface="+mn-lt"/>
              </a:rPr>
              <a:t>Constant mentorship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of counselors in elicitation skills improves the elicitation ratios 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prstClr val="black"/>
                </a:solidFill>
                <a:latin typeface="+mn-lt"/>
              </a:rPr>
              <a:t>Real time data collection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using customized DHIS2 for community HTS improves performance tracking </a:t>
            </a: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prstClr val="black"/>
                </a:solidFill>
                <a:latin typeface="+mn-lt"/>
              </a:rPr>
              <a:t>Active tracking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of index contacts assists in finding other priority populations: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Known HIV+ clients not yet linked to care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Known HIV+ clients who are LTFU; can be re-engaged into care </a:t>
            </a:r>
          </a:p>
        </p:txBody>
      </p:sp>
    </p:spTree>
    <p:extLst>
      <p:ext uri="{BB962C8B-B14F-4D97-AF65-F5344CB8AC3E}">
        <p14:creationId xmlns:p14="http://schemas.microsoft.com/office/powerpoint/2010/main" val="256695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827" y="1338606"/>
            <a:ext cx="10774837" cy="48219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C00000"/>
                </a:solidFill>
              </a:rPr>
              <a:t>Attrition and turn-over of lay counselors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Continued </a:t>
            </a:r>
            <a:r>
              <a:rPr lang="en-US" i="1" dirty="0"/>
              <a:t>re-orientations</a:t>
            </a:r>
            <a:r>
              <a:rPr lang="en-US" dirty="0"/>
              <a:t>, </a:t>
            </a:r>
            <a:r>
              <a:rPr lang="en-US" i="1" dirty="0"/>
              <a:t>hand-holding mentorship</a:t>
            </a:r>
            <a:r>
              <a:rPr lang="en-US" dirty="0"/>
              <a:t>, </a:t>
            </a:r>
            <a:r>
              <a:rPr lang="en-US" i="1" dirty="0"/>
              <a:t>incentives </a:t>
            </a:r>
            <a:r>
              <a:rPr lang="en-US" dirty="0"/>
              <a:t>to support community work (bikes, rain gear, etc.)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C00000"/>
                </a:solidFill>
              </a:rPr>
              <a:t>Failure to track some index contacts between distant CIRKUITS operational areas (inter-provincial/district)</a:t>
            </a:r>
          </a:p>
          <a:p>
            <a:pPr lvl="1">
              <a:lnSpc>
                <a:spcPct val="130000"/>
              </a:lnSpc>
            </a:pPr>
            <a:r>
              <a:rPr lang="en-US" i="1" dirty="0"/>
              <a:t>Transfer</a:t>
            </a:r>
            <a:r>
              <a:rPr lang="en-US" dirty="0"/>
              <a:t> details  of index contacts to other operational areas for follow up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Provide </a:t>
            </a:r>
            <a:r>
              <a:rPr lang="en-US" i="1" dirty="0"/>
              <a:t>extra transport requirements </a:t>
            </a:r>
            <a:r>
              <a:rPr lang="en-US" dirty="0"/>
              <a:t>including hire of extra vehicles, and </a:t>
            </a:r>
            <a:r>
              <a:rPr lang="en-US" i="1" dirty="0"/>
              <a:t>stipends for after-hours/weekend services</a:t>
            </a:r>
            <a:r>
              <a:rPr lang="en-US" dirty="0"/>
              <a:t> 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C00000"/>
                </a:solidFill>
              </a:rPr>
              <a:t>Inconsistent performance (elicitation, yields, linkage) among lay counselors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Daily and weekly “</a:t>
            </a:r>
            <a:r>
              <a:rPr lang="en-US" i="1" dirty="0"/>
              <a:t>situation room</a:t>
            </a:r>
            <a:r>
              <a:rPr lang="en-US" dirty="0"/>
              <a:t>” to monitor facility performances </a:t>
            </a:r>
          </a:p>
          <a:p>
            <a:pPr lvl="1">
              <a:lnSpc>
                <a:spcPct val="130000"/>
              </a:lnSpc>
            </a:pPr>
            <a:r>
              <a:rPr lang="en-US" i="1" dirty="0"/>
              <a:t>Real time data </a:t>
            </a:r>
            <a:r>
              <a:rPr lang="en-US" dirty="0"/>
              <a:t>reviews to track performances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Individual </a:t>
            </a:r>
            <a:r>
              <a:rPr lang="en-US" i="1" dirty="0"/>
              <a:t>score cards</a:t>
            </a:r>
            <a:r>
              <a:rPr lang="en-US" dirty="0"/>
              <a:t>, reviewed weekly to monitor lay counselors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AE5594-3260-4ABD-909C-7680151F1483}"/>
              </a:ext>
            </a:extLst>
          </p:cNvPr>
          <p:cNvGrpSpPr/>
          <p:nvPr/>
        </p:nvGrpSpPr>
        <p:grpSpPr>
          <a:xfrm>
            <a:off x="2096780" y="493271"/>
            <a:ext cx="8111932" cy="705714"/>
            <a:chOff x="2375620" y="5326740"/>
            <a:chExt cx="7506481" cy="45248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ACAA275-ABF3-4A22-A4D5-DA83B2268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5620" y="5326740"/>
              <a:ext cx="452486" cy="45248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BDE05B4-9DB5-407F-A33C-F4E2F4FA5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29924" y="5326740"/>
              <a:ext cx="452177" cy="45217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1E1DBEBF-EC8A-4446-95C8-D8DB4E85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Challenges and Solutions</a:t>
            </a:r>
          </a:p>
        </p:txBody>
      </p:sp>
    </p:spTree>
    <p:extLst>
      <p:ext uri="{BB962C8B-B14F-4D97-AF65-F5344CB8AC3E}">
        <p14:creationId xmlns:p14="http://schemas.microsoft.com/office/powerpoint/2010/main" val="312082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765A85-6B42-445C-942A-B0B325A5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Limitations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E6174C-5A7E-8C4B-85CB-6024944A949A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prstClr val="black"/>
                </a:solidFill>
                <a:latin typeface="+mn-lt"/>
              </a:rPr>
              <a:t>Lack of </a:t>
            </a:r>
            <a:r>
              <a:rPr lang="en-US" i="1" dirty="0">
                <a:solidFill>
                  <a:prstClr val="black"/>
                </a:solidFill>
                <a:latin typeface="+mn-lt"/>
              </a:rPr>
              <a:t>follow-up of index contacts that are outside the CIRKUITS operational catchment areas 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contributes to </a:t>
            </a:r>
            <a:r>
              <a:rPr lang="en-US" b="1" dirty="0">
                <a:solidFill>
                  <a:prstClr val="black"/>
                </a:solidFill>
                <a:latin typeface="+mn-lt"/>
              </a:rPr>
              <a:t>23%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 of index contacts not being reachable for HTS</a:t>
            </a:r>
          </a:p>
        </p:txBody>
      </p:sp>
    </p:spTree>
    <p:extLst>
      <p:ext uri="{BB962C8B-B14F-4D97-AF65-F5344CB8AC3E}">
        <p14:creationId xmlns:p14="http://schemas.microsoft.com/office/powerpoint/2010/main" val="3976029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F3000B-148F-4509-B4BC-286EF146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ACBA38-652F-43FC-BC2B-1D2153F0A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</a:rPr>
              <a:t>Co-implementing index testing and social networking strategy leads to high yields of positives among hard-to-reach populations</a:t>
            </a:r>
          </a:p>
          <a:p>
            <a:pPr marL="914400" lvl="1" indent="-45720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Men – 41%, adolescents – 32%, and children – 8%</a:t>
            </a:r>
          </a:p>
          <a:p>
            <a:pPr marL="457200" indent="-457200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</a:rPr>
              <a:t>Index testing is a strategy that improves HIV case identification among the previously unreached populations  </a:t>
            </a:r>
          </a:p>
          <a:p>
            <a:pPr marL="457200" indent="-457200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</a:rPr>
              <a:t>Index and social networking strategies need to be scaled up to achieve epidemic control </a:t>
            </a:r>
          </a:p>
          <a:p>
            <a:pPr marL="457200" indent="-457200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</a:rPr>
              <a:t>IT &amp; PNS facilitate known positives not on treatment being linked to ART </a:t>
            </a:r>
          </a:p>
        </p:txBody>
      </p:sp>
    </p:spTree>
    <p:extLst>
      <p:ext uri="{BB962C8B-B14F-4D97-AF65-F5344CB8AC3E}">
        <p14:creationId xmlns:p14="http://schemas.microsoft.com/office/powerpoint/2010/main" val="1351473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AFA549-ADD3-2A48-8B2F-1EA3DB14A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0" dirty="0">
                <a:solidFill>
                  <a:srgbClr val="FF0000"/>
                </a:solidFill>
              </a:rPr>
              <a:t>Acknowledgments</a:t>
            </a:r>
          </a:p>
        </p:txBody>
      </p:sp>
      <p:pic>
        <p:nvPicPr>
          <p:cNvPr id="6" name="Picture 5" descr="Zambia-PEPFAR-Logo_June-2014.jpg.jpg">
            <a:extLst>
              <a:ext uri="{FF2B5EF4-FFF2-40B4-BE49-F238E27FC236}">
                <a16:creationId xmlns:a16="http://schemas.microsoft.com/office/drawing/2014/main" id="{B1D2DC8F-DAF4-4E44-830C-B04408DB7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4" y="1617331"/>
            <a:ext cx="2112234" cy="2265502"/>
          </a:xfrm>
          <a:prstGeom prst="rect">
            <a:avLst/>
          </a:prstGeom>
        </p:spPr>
      </p:pic>
      <p:pic>
        <p:nvPicPr>
          <p:cNvPr id="9" name="Picture 8" descr="2000px-Coat_of_arms_of_Zambia.svg.png">
            <a:extLst>
              <a:ext uri="{FF2B5EF4-FFF2-40B4-BE49-F238E27FC236}">
                <a16:creationId xmlns:a16="http://schemas.microsoft.com/office/drawing/2014/main" id="{E3A4D52C-44C6-B442-8AE8-822A20CA99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18" y="1705151"/>
            <a:ext cx="1807839" cy="208986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FAE11AC-169D-4D04-9E3D-F9584680A78D}"/>
              </a:ext>
            </a:extLst>
          </p:cNvPr>
          <p:cNvGrpSpPr/>
          <p:nvPr/>
        </p:nvGrpSpPr>
        <p:grpSpPr>
          <a:xfrm>
            <a:off x="7815306" y="1867594"/>
            <a:ext cx="3546304" cy="1764976"/>
            <a:chOff x="5418771" y="1973299"/>
            <a:chExt cx="2977743" cy="1293435"/>
          </a:xfrm>
        </p:grpSpPr>
        <p:pic>
          <p:nvPicPr>
            <p:cNvPr id="8" name="Picture 7" descr="download.png">
              <a:extLst>
                <a:ext uri="{FF2B5EF4-FFF2-40B4-BE49-F238E27FC236}">
                  <a16:creationId xmlns:a16="http://schemas.microsoft.com/office/drawing/2014/main" id="{EE7A0278-BD13-064A-8FB9-40249411B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578" y="2263736"/>
              <a:ext cx="1446936" cy="83747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7D2FC9C-47FC-914A-9A96-8B00D545F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8771" y="1973299"/>
              <a:ext cx="1548631" cy="129343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86B5019-3B8F-4D42-A650-A3793E761E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411" y="4807914"/>
            <a:ext cx="2787618" cy="727365"/>
          </a:xfrm>
          <a:prstGeom prst="rect">
            <a:avLst/>
          </a:prstGeom>
        </p:spPr>
      </p:pic>
      <p:pic>
        <p:nvPicPr>
          <p:cNvPr id="18" name="Picture 17" descr="CIHEB Final Logo only.png">
            <a:extLst>
              <a:ext uri="{FF2B5EF4-FFF2-40B4-BE49-F238E27FC236}">
                <a16:creationId xmlns:a16="http://schemas.microsoft.com/office/drawing/2014/main" id="{4BAE4D31-580A-4924-B5F1-86883A0934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11" y="4434431"/>
            <a:ext cx="2017117" cy="1474330"/>
          </a:xfrm>
          <a:prstGeom prst="rect">
            <a:avLst/>
          </a:prstGeom>
        </p:spPr>
      </p:pic>
      <p:pic>
        <p:nvPicPr>
          <p:cNvPr id="19" name="Picture 18" descr="ihv-logo-stacked.png">
            <a:extLst>
              <a:ext uri="{FF2B5EF4-FFF2-40B4-BE49-F238E27FC236}">
                <a16:creationId xmlns:a16="http://schemas.microsoft.com/office/drawing/2014/main" id="{5461BC6C-AFFE-4094-8EF8-E0ABC16F7E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80" y="4404578"/>
            <a:ext cx="1520580" cy="15340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5F877C-26C4-4287-94E4-CC679E7AE0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5" y="4726631"/>
            <a:ext cx="2802244" cy="88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1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576" y="1644631"/>
            <a:ext cx="11682845" cy="2122259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rgbClr val="FF0000"/>
                </a:solidFill>
              </a:rPr>
              <a:t>Reaching the Unreachable:</a:t>
            </a:r>
            <a:br>
              <a:rPr lang="en-US" sz="8000" b="0" dirty="0">
                <a:solidFill>
                  <a:srgbClr val="FF0000"/>
                </a:solidFill>
              </a:rPr>
            </a:br>
            <a:r>
              <a:rPr lang="en-US" sz="3200" b="0" dirty="0">
                <a:solidFill>
                  <a:srgbClr val="FF0000"/>
                </a:solidFill>
              </a:rPr>
              <a:t>Early Results from Index Testing in Zambia in the CIRKUITS Project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8" y="3456101"/>
            <a:ext cx="8534400" cy="80987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Linah K. Mwango RN, HNP, BSc. </a:t>
            </a:r>
            <a:r>
              <a:rPr lang="en-US" b="1" dirty="0" err="1"/>
              <a:t>Nrs</a:t>
            </a:r>
            <a:endParaRPr lang="en-US" b="1" dirty="0"/>
          </a:p>
          <a:p>
            <a:r>
              <a:rPr lang="en-US" sz="2200" dirty="0"/>
              <a:t>Deputy Chief of Party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199" y="5573518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itchFamily="34" charset="0"/>
              </a:rPr>
              <a:t>Share your thoughts on this presentation with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itchFamily="34" charset="0"/>
              </a:rPr>
              <a:t>#IAS2019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C0449-EECB-6547-891D-9A26C0895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464" y="4434569"/>
            <a:ext cx="3958038" cy="789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D61F11-E19F-804F-B124-92F9727CB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31" y="4420661"/>
            <a:ext cx="1810804" cy="817128"/>
          </a:xfrm>
          <a:prstGeom prst="rect">
            <a:avLst/>
          </a:prstGeom>
        </p:spPr>
      </p:pic>
      <p:pic>
        <p:nvPicPr>
          <p:cNvPr id="10" name="Picture 9" descr="CIHEB Final Logo only.png">
            <a:extLst>
              <a:ext uri="{FF2B5EF4-FFF2-40B4-BE49-F238E27FC236}">
                <a16:creationId xmlns:a16="http://schemas.microsoft.com/office/drawing/2014/main" id="{DFE1850C-613B-5344-9BE6-C8CA3735E7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32" y="4332231"/>
            <a:ext cx="1359935" cy="99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7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20D5A08-1A9B-4F6D-B5F5-0C4E3A83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Conflicts of Interest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E6174C-5A7E-8C4B-85CB-6024944A9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en-US" dirty="0"/>
              <a:t>No conflicts of interest to declare</a:t>
            </a:r>
          </a:p>
        </p:txBody>
      </p:sp>
    </p:spTree>
    <p:extLst>
      <p:ext uri="{BB962C8B-B14F-4D97-AF65-F5344CB8AC3E}">
        <p14:creationId xmlns:p14="http://schemas.microsoft.com/office/powerpoint/2010/main" val="376546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6BD35D-97A9-4581-8934-17E1754D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Zambia HIV Incidence &amp; Prevalence (15-59 Years)</a:t>
            </a:r>
          </a:p>
        </p:txBody>
      </p:sp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7975" y="1584280"/>
            <a:ext cx="5319368" cy="44069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5834" y="1417639"/>
            <a:ext cx="6142163" cy="437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Annual adults HIV incidence: </a:t>
            </a:r>
            <a:r>
              <a:rPr lang="en-US" sz="2400" b="1" dirty="0">
                <a:cs typeface="Times New Roman" panose="02020603050405020304" pitchFamily="18" charset="0"/>
              </a:rPr>
              <a:t>0.61%</a:t>
            </a:r>
          </a:p>
          <a:p>
            <a:pPr lvl="1">
              <a:lnSpc>
                <a:spcPct val="130000"/>
              </a:lnSpc>
            </a:pPr>
            <a:r>
              <a:rPr lang="en-US" sz="2400" dirty="0">
                <a:cs typeface="Times New Roman" panose="02020603050405020304" pitchFamily="18" charset="0"/>
              </a:rPr>
              <a:t>~ 43,000 new infections per year</a:t>
            </a:r>
            <a:endParaRPr lang="en-US" sz="2400" b="1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Adult HIV Prevalence</a:t>
            </a:r>
            <a:r>
              <a:rPr lang="en-US" sz="2400" b="1" dirty="0">
                <a:cs typeface="Times New Roman" panose="02020603050405020304" pitchFamily="18" charset="0"/>
              </a:rPr>
              <a:t>: 12.0%</a:t>
            </a:r>
          </a:p>
          <a:p>
            <a:pPr lvl="1">
              <a:lnSpc>
                <a:spcPct val="130000"/>
              </a:lnSpc>
            </a:pPr>
            <a:r>
              <a:rPr lang="en-US" sz="2400" dirty="0">
                <a:cs typeface="Times New Roman" panose="02020603050405020304" pitchFamily="18" charset="0"/>
              </a:rPr>
              <a:t>~ 960,000 </a:t>
            </a:r>
            <a:r>
              <a:rPr lang="en-US" sz="2400" dirty="0" err="1">
                <a:cs typeface="Times New Roman" panose="02020603050405020304" pitchFamily="18" charset="0"/>
              </a:rPr>
              <a:t>PLHIV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HIV prevalence in 20-24 years:</a:t>
            </a:r>
          </a:p>
          <a:p>
            <a:pPr lvl="1">
              <a:lnSpc>
                <a:spcPct val="130000"/>
              </a:lnSpc>
            </a:pPr>
            <a:r>
              <a:rPr 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4 times higher among females (8.3%) than among males (2.0%)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Men and adolescents are priority populations and hard to reach for HTS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283" y="1808140"/>
            <a:ext cx="2596775" cy="4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2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572" y="1209964"/>
            <a:ext cx="7213511" cy="4186320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203B1B8F-C0B9-D547-A460-2C8AF3FC2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517" y="1700450"/>
            <a:ext cx="5115611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>
                <a:latin typeface="+mn-lt"/>
              </a:rPr>
              <a:t>CIRKUITS is PEPFAR funded through CDC 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+mn-lt"/>
              </a:rPr>
              <a:t>Aim: close the testing gap through targeted community testing to reach PPs &amp; KPs in </a:t>
            </a:r>
            <a:r>
              <a:rPr lang="en-US" dirty="0" err="1">
                <a:latin typeface="+mn-lt"/>
              </a:rPr>
              <a:t>Zambias</a:t>
            </a:r>
            <a:r>
              <a:rPr lang="en-US" dirty="0">
                <a:latin typeface="+mn-lt"/>
              </a:rPr>
              <a:t> high HIV burden provinces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latin typeface="+mn-lt"/>
              </a:rPr>
              <a:t>Men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latin typeface="+mn-lt"/>
              </a:rPr>
              <a:t>AGYW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latin typeface="+mn-lt"/>
              </a:rPr>
              <a:t>Peds</a:t>
            </a:r>
            <a:r>
              <a:rPr lang="en-US" dirty="0">
                <a:latin typeface="+mn-lt"/>
              </a:rPr>
              <a:t> &amp; PBFW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latin typeface="+mn-lt"/>
              </a:rPr>
              <a:t>KPs</a:t>
            </a:r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57E444-0D61-BA4D-8083-0B0F0BCDA25C}"/>
              </a:ext>
            </a:extLst>
          </p:cNvPr>
          <p:cNvSpPr/>
          <p:nvPr/>
        </p:nvSpPr>
        <p:spPr>
          <a:xfrm>
            <a:off x="4940805" y="3677920"/>
            <a:ext cx="1829379" cy="985520"/>
          </a:xfrm>
          <a:prstGeom prst="ellipse">
            <a:avLst/>
          </a:prstGeom>
          <a:solidFill>
            <a:srgbClr val="4D7BFA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4DD9E5-91A8-0541-B664-053535D6FB44}"/>
              </a:ext>
            </a:extLst>
          </p:cNvPr>
          <p:cNvSpPr/>
          <p:nvPr/>
        </p:nvSpPr>
        <p:spPr>
          <a:xfrm>
            <a:off x="9746493" y="3174640"/>
            <a:ext cx="1316740" cy="852415"/>
          </a:xfrm>
          <a:prstGeom prst="ellipse">
            <a:avLst/>
          </a:prstGeom>
          <a:solidFill>
            <a:srgbClr val="4D7BFA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CC7219-DFE8-6945-B9B2-0777942B9AB1}"/>
              </a:ext>
            </a:extLst>
          </p:cNvPr>
          <p:cNvSpPr/>
          <p:nvPr/>
        </p:nvSpPr>
        <p:spPr>
          <a:xfrm>
            <a:off x="8922652" y="3923883"/>
            <a:ext cx="1535918" cy="889859"/>
          </a:xfrm>
          <a:prstGeom prst="ellipse">
            <a:avLst/>
          </a:prstGeom>
          <a:solidFill>
            <a:srgbClr val="4D7BFA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B0C732-0DB3-254B-84F5-32ECD1D036D1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6694082" y="1076961"/>
            <a:ext cx="2920920" cy="2846922"/>
          </a:xfrm>
          <a:prstGeom prst="straightConnector1">
            <a:avLst/>
          </a:prstGeom>
          <a:ln w="3810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9CF6AF-BE73-4E4B-96B3-0AEA9A6DE42F}"/>
              </a:ext>
            </a:extLst>
          </p:cNvPr>
          <p:cNvCxnSpPr>
            <a:cxnSpLocks/>
            <a:stCxn id="13" idx="2"/>
            <a:endCxn id="11" idx="1"/>
          </p:cNvCxnSpPr>
          <p:nvPr/>
        </p:nvCxnSpPr>
        <p:spPr>
          <a:xfrm flipH="1">
            <a:off x="9147582" y="1076961"/>
            <a:ext cx="467420" cy="2977239"/>
          </a:xfrm>
          <a:prstGeom prst="straightConnector1">
            <a:avLst/>
          </a:prstGeom>
          <a:ln w="38100">
            <a:solidFill>
              <a:srgbClr val="4472C4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042FED-62EF-954C-A174-BE1063653599}"/>
              </a:ext>
            </a:extLst>
          </p:cNvPr>
          <p:cNvCxnSpPr>
            <a:cxnSpLocks/>
            <a:stCxn id="13" idx="2"/>
            <a:endCxn id="10" idx="1"/>
          </p:cNvCxnSpPr>
          <p:nvPr/>
        </p:nvCxnSpPr>
        <p:spPr>
          <a:xfrm>
            <a:off x="9615002" y="1076961"/>
            <a:ext cx="324323" cy="2222512"/>
          </a:xfrm>
          <a:prstGeom prst="straightConnector1">
            <a:avLst/>
          </a:prstGeom>
          <a:ln w="3810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099AECD-0ECF-8C4D-9362-CE011E69F9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134"/>
            <a:ext cx="6877050" cy="1349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5EF368-61D9-EC4C-A94F-45F1F5BC27F6}"/>
              </a:ext>
            </a:extLst>
          </p:cNvPr>
          <p:cNvSpPr/>
          <p:nvPr/>
        </p:nvSpPr>
        <p:spPr>
          <a:xfrm>
            <a:off x="5544420" y="5442015"/>
            <a:ext cx="6372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Epidemic Control  goals: </a:t>
            </a:r>
            <a:r>
              <a:rPr lang="en-US" sz="3600" b="1" dirty="0">
                <a:solidFill>
                  <a:srgbClr val="FF0000"/>
                </a:solidFill>
              </a:rPr>
              <a:t>67%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- 85% - 89%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93D367-F7CA-3341-B063-C6C0AABF1C1A}"/>
              </a:ext>
            </a:extLst>
          </p:cNvPr>
          <p:cNvSpPr/>
          <p:nvPr/>
        </p:nvSpPr>
        <p:spPr>
          <a:xfrm>
            <a:off x="7313363" y="196621"/>
            <a:ext cx="4603277" cy="880340"/>
          </a:xfrm>
          <a:prstGeom prst="rect">
            <a:avLst/>
          </a:prstGeom>
          <a:solidFill>
            <a:srgbClr val="F9D1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CIRKUITS Target Provinces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4490" y="5080478"/>
            <a:ext cx="2130579" cy="3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AFA549-ADD3-2A48-8B2F-1EA3DB14A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0" dirty="0">
                <a:solidFill>
                  <a:srgbClr val="FF0000"/>
                </a:solidFill>
              </a:rPr>
              <a:t>Background of Index Testing and Partner Notification Services (IT &amp; PNS) in Zambia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E6174C-5A7E-8C4B-85CB-6024944A9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690686"/>
            <a:ext cx="8123057" cy="44480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prstClr val="black"/>
                </a:solidFill>
                <a:latin typeface="+mn-lt"/>
              </a:rPr>
              <a:t>Following the PHIA results, IT &amp; PNS were introduced in 2017 to improve HIV case identification</a:t>
            </a:r>
          </a:p>
          <a:p>
            <a:pPr lvl="1">
              <a:lnSpc>
                <a:spcPct val="140000"/>
              </a:lnSpc>
            </a:pPr>
            <a:r>
              <a:rPr lang="en-US" dirty="0">
                <a:solidFill>
                  <a:prstClr val="black"/>
                </a:solidFill>
                <a:latin typeface="+mn-lt"/>
              </a:rPr>
              <a:t>Initially IT &amp; PNS were focused on testing children &amp; spouses (index family tree testing)</a:t>
            </a:r>
          </a:p>
          <a:p>
            <a:pPr lvl="1">
              <a:lnSpc>
                <a:spcPct val="140000"/>
              </a:lnSpc>
            </a:pPr>
            <a:r>
              <a:rPr lang="en-US" dirty="0">
                <a:solidFill>
                  <a:prstClr val="black"/>
                </a:solidFill>
                <a:latin typeface="+mn-lt"/>
              </a:rPr>
              <a:t>Targeted testing of other sexual contacts was then included in the 2018 National Guidelines </a:t>
            </a:r>
          </a:p>
          <a:p>
            <a:pPr lvl="1">
              <a:lnSpc>
                <a:spcPct val="140000"/>
              </a:lnSpc>
            </a:pPr>
            <a:r>
              <a:rPr lang="en-US" dirty="0">
                <a:solidFill>
                  <a:prstClr val="black"/>
                </a:solidFill>
                <a:latin typeface="+mn-lt"/>
              </a:rPr>
              <a:t>Mentorship and data collecting tools were developed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990">
            <a:off x="8683316" y="1749200"/>
            <a:ext cx="2495941" cy="3532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21738" y="5619050"/>
            <a:ext cx="1454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ZCG-Jan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2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AFA549-ADD3-2A48-8B2F-1EA3DB14A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0" dirty="0">
                <a:solidFill>
                  <a:srgbClr val="FF0000"/>
                </a:solidFill>
              </a:rPr>
              <a:t>Social Network and Index Testing Strategies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01FC86-E471-403E-8C69-7BBF833712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latin typeface="+mn-lt"/>
              </a:rPr>
              <a:t>To reach the unreachable populations CIRKUITS uses a two prong approach: </a:t>
            </a:r>
          </a:p>
          <a:p>
            <a:pPr marL="971550" lvl="1" indent="-514350">
              <a:lnSpc>
                <a:spcPct val="130000"/>
              </a:lnSpc>
              <a:buFont typeface="+mj-lt"/>
              <a:buAutoNum type="alphaUcPeriod"/>
            </a:pPr>
            <a:r>
              <a:rPr lang="en-US" sz="2800" b="1" dirty="0">
                <a:latin typeface="+mn-lt"/>
              </a:rPr>
              <a:t>Social Network testing Strategy (SNS):</a:t>
            </a:r>
            <a:r>
              <a:rPr lang="en-US" sz="2800" dirty="0">
                <a:latin typeface="+mn-lt"/>
              </a:rPr>
              <a:t> high risk individuals are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recruited, tested</a:t>
            </a:r>
            <a:r>
              <a:rPr lang="en-US" sz="2800" dirty="0">
                <a:latin typeface="+mn-lt"/>
              </a:rPr>
              <a:t> and those positive are subsequently elicited for contacts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  <a:p>
            <a:pPr marL="971550" lvl="1" indent="-514350">
              <a:lnSpc>
                <a:spcPct val="130000"/>
              </a:lnSpc>
              <a:buFont typeface="+mj-lt"/>
              <a:buAutoNum type="alphaUcPeriod"/>
            </a:pPr>
            <a:r>
              <a:rPr lang="en-US" sz="2800" b="1" dirty="0">
                <a:latin typeface="+mn-lt"/>
              </a:rPr>
              <a:t>Index HIV testing and partner notification services</a:t>
            </a:r>
            <a:endParaRPr lang="en-US" sz="2800" strike="sngStrike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85480-D9A1-419A-8CA9-252A91FC34C2}"/>
              </a:ext>
            </a:extLst>
          </p:cNvPr>
          <p:cNvSpPr/>
          <p:nvPr/>
        </p:nvSpPr>
        <p:spPr>
          <a:xfrm>
            <a:off x="6549967" y="1641633"/>
            <a:ext cx="491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Social Network and Index Testing Strategy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1B4AB6F6-4EB0-4955-A3E8-F6FD0827BF3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63227544"/>
                  </p:ext>
                </p:extLst>
              </p:nvPr>
            </p:nvGraphicFramePr>
            <p:xfrm>
              <a:off x="6212852" y="2271562"/>
              <a:ext cx="5407259" cy="3041583"/>
            </p:xfrm>
            <a:graphic>
              <a:graphicData uri="http://schemas.microsoft.com/office/powerpoint/2016/slidezoom">
                <pslz:sldZm>
                  <pslz:sldZmObj sldId="686" cId="3249810408">
                    <pslz:zmPr id="{54AB52B6-DA6C-4060-B8B2-0EEBB6DAAD9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407259" cy="304158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Slide Zoom 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1B4AB6F6-4EB0-4955-A3E8-F6FD0827BF3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2852" y="2271562"/>
                <a:ext cx="5407259" cy="304158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414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7FAABD-E14F-4765-907B-4CF6448CE6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7460" y="730246"/>
            <a:ext cx="1663786" cy="230516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414A47-3F48-4437-A2E2-F7058B1DC877}"/>
              </a:ext>
            </a:extLst>
          </p:cNvPr>
          <p:cNvCxnSpPr>
            <a:cxnSpLocks/>
          </p:cNvCxnSpPr>
          <p:nvPr/>
        </p:nvCxnSpPr>
        <p:spPr>
          <a:xfrm>
            <a:off x="2612680" y="1987799"/>
            <a:ext cx="1104827" cy="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58327D7-4218-4748-AB30-0E2E604C80AF}"/>
              </a:ext>
            </a:extLst>
          </p:cNvPr>
          <p:cNvSpPr txBox="1"/>
          <p:nvPr/>
        </p:nvSpPr>
        <p:spPr>
          <a:xfrm>
            <a:off x="2727539" y="1399595"/>
            <a:ext cx="81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831DB1-0887-45FC-8420-6D7AF6D80999}"/>
              </a:ext>
            </a:extLst>
          </p:cNvPr>
          <p:cNvSpPr txBox="1"/>
          <p:nvPr/>
        </p:nvSpPr>
        <p:spPr>
          <a:xfrm>
            <a:off x="1278617" y="2640522"/>
            <a:ext cx="178440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Risk Individual (HRI)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DE5A0AB-4554-4673-AB47-2CE37D9B2CE4}"/>
              </a:ext>
            </a:extLst>
          </p:cNvPr>
          <p:cNvGrpSpPr/>
          <p:nvPr/>
        </p:nvGrpSpPr>
        <p:grpSpPr>
          <a:xfrm>
            <a:off x="2170820" y="2813050"/>
            <a:ext cx="4377464" cy="1497081"/>
            <a:chOff x="2170820" y="2813050"/>
            <a:chExt cx="4377464" cy="149708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876EB0-DF9B-494A-B94C-DA1B2E837F36}"/>
                </a:ext>
              </a:extLst>
            </p:cNvPr>
            <p:cNvSpPr/>
            <p:nvPr/>
          </p:nvSpPr>
          <p:spPr>
            <a:xfrm>
              <a:off x="4597766" y="2813050"/>
              <a:ext cx="1950518" cy="696979"/>
            </a:xfrm>
            <a:prstGeom prst="rect">
              <a:avLst/>
            </a:prstGeom>
            <a:gradFill flip="none" rotWithShape="1">
              <a:gsLst>
                <a:gs pos="0">
                  <a:srgbClr val="E5B99B">
                    <a:tint val="66000"/>
                    <a:satMod val="160000"/>
                  </a:srgbClr>
                </a:gs>
                <a:gs pos="50000">
                  <a:srgbClr val="E5B99B">
                    <a:tint val="44500"/>
                    <a:satMod val="160000"/>
                  </a:srgbClr>
                </a:gs>
                <a:gs pos="100000">
                  <a:srgbClr val="E5B99B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2F528F">
                  <a:alpha val="3215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677A0A08-4B46-4CDD-87C8-EBA8F6D5BB4B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 rot="5400000">
              <a:off x="3469871" y="2226116"/>
              <a:ext cx="783349" cy="3367449"/>
            </a:xfrm>
            <a:prstGeom prst="bentConnector2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64B1BDD-A3C7-458F-A3B1-DDCA4081D64E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2170820" y="3286853"/>
              <a:ext cx="0" cy="102327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572438C0-5F87-47E9-8A0E-51691DAF8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5828" y="3535038"/>
            <a:ext cx="347178" cy="347178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2AFE8EE4-9478-456B-83E1-010F4EAE9728}"/>
              </a:ext>
            </a:extLst>
          </p:cNvPr>
          <p:cNvGrpSpPr/>
          <p:nvPr/>
        </p:nvGrpSpPr>
        <p:grpSpPr>
          <a:xfrm>
            <a:off x="10150814" y="3491279"/>
            <a:ext cx="301536" cy="380325"/>
            <a:chOff x="3499926" y="5359501"/>
            <a:chExt cx="1178858" cy="1178858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B1121F4-E18A-4B8D-B789-887CE506F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9926" y="5359501"/>
              <a:ext cx="1178858" cy="117885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44E3F72-2DFD-403A-AF12-9E072BFFD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600526">
              <a:off x="3521070" y="5360808"/>
              <a:ext cx="1151876" cy="1151876"/>
            </a:xfrm>
            <a:prstGeom prst="rect">
              <a:avLst/>
            </a:prstGeom>
          </p:spPr>
        </p:pic>
      </p:grpSp>
      <p:pic>
        <p:nvPicPr>
          <p:cNvPr id="2050" name="Picture 2" descr="Image result for new icon">
            <a:extLst>
              <a:ext uri="{FF2B5EF4-FFF2-40B4-BE49-F238E27FC236}">
                <a16:creationId xmlns:a16="http://schemas.microsoft.com/office/drawing/2014/main" id="{820A7196-5EEE-4625-A77A-82D65F28D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017" y="3654775"/>
            <a:ext cx="392045" cy="20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7FD2D64-F75C-4BDB-85A9-39E892F18540}"/>
              </a:ext>
            </a:extLst>
          </p:cNvPr>
          <p:cNvGrpSpPr/>
          <p:nvPr/>
        </p:nvGrpSpPr>
        <p:grpSpPr>
          <a:xfrm>
            <a:off x="6741831" y="139700"/>
            <a:ext cx="5117016" cy="5346700"/>
            <a:chOff x="6741831" y="139700"/>
            <a:chExt cx="5117016" cy="53467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586E68F-9551-400B-A9B1-2EDB786BC8A4}"/>
                </a:ext>
              </a:extLst>
            </p:cNvPr>
            <p:cNvSpPr txBox="1"/>
            <p:nvPr/>
          </p:nvSpPr>
          <p:spPr>
            <a:xfrm>
              <a:off x="8566484" y="139700"/>
              <a:ext cx="31653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Rounded MT Bold" panose="020F0704030504030204" pitchFamily="34" charset="0"/>
                </a:rPr>
                <a:t>POSITIVE CONTACTS  OF SNS OFFERED  IT &amp; PNS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D2B4968-4317-469B-B10E-0904434A3A6C}"/>
                </a:ext>
              </a:extLst>
            </p:cNvPr>
            <p:cNvSpPr txBox="1"/>
            <p:nvPr/>
          </p:nvSpPr>
          <p:spPr>
            <a:xfrm>
              <a:off x="6741831" y="1349058"/>
              <a:ext cx="14450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IT &amp; PNS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EB053BF-3BC3-4711-A3ED-4A45519F8531}"/>
                </a:ext>
              </a:extLst>
            </p:cNvPr>
            <p:cNvCxnSpPr>
              <a:cxnSpLocks/>
            </p:cNvCxnSpPr>
            <p:nvPr/>
          </p:nvCxnSpPr>
          <p:spPr>
            <a:xfrm>
              <a:off x="6808897" y="1984370"/>
              <a:ext cx="1417750" cy="6858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2B7FA11-E098-4132-BBF4-B6C8D66DF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59109" y="860656"/>
              <a:ext cx="870006" cy="1205389"/>
            </a:xfrm>
            <a:prstGeom prst="rect">
              <a:avLst/>
            </a:prstGeom>
          </p:spPr>
        </p:pic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8ABFC1B-779B-4DCF-ADC2-0B3B37E8195A}"/>
                </a:ext>
              </a:extLst>
            </p:cNvPr>
            <p:cNvSpPr/>
            <p:nvPr/>
          </p:nvSpPr>
          <p:spPr>
            <a:xfrm>
              <a:off x="8226647" y="139700"/>
              <a:ext cx="3632200" cy="5346700"/>
            </a:xfrm>
            <a:prstGeom prst="rect">
              <a:avLst/>
            </a:prstGeom>
            <a:noFill/>
            <a:ln w="285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73" name="Connector: Elbow 2072">
            <a:extLst>
              <a:ext uri="{FF2B5EF4-FFF2-40B4-BE49-F238E27FC236}">
                <a16:creationId xmlns:a16="http://schemas.microsoft.com/office/drawing/2014/main" id="{4EBF02BA-54B2-4E99-A866-ADCF991CE155}"/>
              </a:ext>
            </a:extLst>
          </p:cNvPr>
          <p:cNvCxnSpPr>
            <a:cxnSpLocks/>
            <a:stCxn id="93" idx="1"/>
          </p:cNvCxnSpPr>
          <p:nvPr/>
        </p:nvCxnSpPr>
        <p:spPr>
          <a:xfrm rot="10800000">
            <a:off x="7436655" y="2137792"/>
            <a:ext cx="951906" cy="292938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7D1FE2-758F-46CE-9CEF-A42D02236F5C}"/>
              </a:ext>
            </a:extLst>
          </p:cNvPr>
          <p:cNvGrpSpPr/>
          <p:nvPr/>
        </p:nvGrpSpPr>
        <p:grpSpPr>
          <a:xfrm>
            <a:off x="88471" y="1882830"/>
            <a:ext cx="9971968" cy="4231214"/>
            <a:chOff x="88471" y="1882830"/>
            <a:chExt cx="9971968" cy="4231214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8E9995C-17BB-4B04-A6AC-F2190C2B70C8}"/>
                </a:ext>
              </a:extLst>
            </p:cNvPr>
            <p:cNvSpPr txBox="1"/>
            <p:nvPr/>
          </p:nvSpPr>
          <p:spPr>
            <a:xfrm>
              <a:off x="88471" y="5467713"/>
              <a:ext cx="1784406" cy="64633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Identify New Networks </a:t>
              </a:r>
            </a:p>
          </p:txBody>
        </p:sp>
        <p:cxnSp>
          <p:nvCxnSpPr>
            <p:cNvPr id="75" name="Connector: Elbow 74">
              <a:extLst>
                <a:ext uri="{FF2B5EF4-FFF2-40B4-BE49-F238E27FC236}">
                  <a16:creationId xmlns:a16="http://schemas.microsoft.com/office/drawing/2014/main" id="{D2D41CCA-85EF-49DB-8841-5992533546C7}"/>
                </a:ext>
              </a:extLst>
            </p:cNvPr>
            <p:cNvCxnSpPr>
              <a:cxnSpLocks/>
              <a:stCxn id="93" idx="2"/>
              <a:endCxn id="109" idx="3"/>
            </p:cNvCxnSpPr>
            <p:nvPr/>
          </p:nvCxnSpPr>
          <p:spPr>
            <a:xfrm rot="5400000">
              <a:off x="5720221" y="1450661"/>
              <a:ext cx="492875" cy="8187561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or: Elbow 78">
              <a:extLst>
                <a:ext uri="{FF2B5EF4-FFF2-40B4-BE49-F238E27FC236}">
                  <a16:creationId xmlns:a16="http://schemas.microsoft.com/office/drawing/2014/main" id="{3BD25095-C0B8-4F74-97A9-B5B8D55A502A}"/>
                </a:ext>
              </a:extLst>
            </p:cNvPr>
            <p:cNvCxnSpPr>
              <a:cxnSpLocks/>
              <a:stCxn id="109" idx="0"/>
              <a:endCxn id="10" idx="1"/>
            </p:cNvCxnSpPr>
            <p:nvPr/>
          </p:nvCxnSpPr>
          <p:spPr>
            <a:xfrm rot="5400000" flipH="1" flipV="1">
              <a:off x="-618374" y="3481879"/>
              <a:ext cx="3584883" cy="386786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BD3056-D84E-401F-A4B8-7353D03C1AD4}"/>
              </a:ext>
            </a:extLst>
          </p:cNvPr>
          <p:cNvGrpSpPr/>
          <p:nvPr/>
        </p:nvGrpSpPr>
        <p:grpSpPr>
          <a:xfrm>
            <a:off x="3745212" y="147836"/>
            <a:ext cx="3012686" cy="3739487"/>
            <a:chOff x="3738212" y="139699"/>
            <a:chExt cx="3012686" cy="373948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9B471A6-D8DB-460D-A169-14CB19CC8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3738212" y="614499"/>
              <a:ext cx="870006" cy="120538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2C81D4-E5D9-44AB-B81A-BF1E0A136367}"/>
                </a:ext>
              </a:extLst>
            </p:cNvPr>
            <p:cNvSpPr/>
            <p:nvPr/>
          </p:nvSpPr>
          <p:spPr>
            <a:xfrm>
              <a:off x="3738226" y="139699"/>
              <a:ext cx="3012672" cy="3739487"/>
            </a:xfrm>
            <a:prstGeom prst="rect">
              <a:avLst/>
            </a:prstGeom>
            <a:noFill/>
            <a:ln w="285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6226CA-251D-49BD-B5CC-9C12AC9E2D40}"/>
                </a:ext>
              </a:extLst>
            </p:cNvPr>
            <p:cNvSpPr txBox="1"/>
            <p:nvPr/>
          </p:nvSpPr>
          <p:spPr>
            <a:xfrm>
              <a:off x="4620931" y="979726"/>
              <a:ext cx="203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Negative Contact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F7D565-90AF-455E-A609-6394C7049E93}"/>
                </a:ext>
              </a:extLst>
            </p:cNvPr>
            <p:cNvSpPr txBox="1"/>
            <p:nvPr/>
          </p:nvSpPr>
          <p:spPr>
            <a:xfrm>
              <a:off x="3845146" y="240230"/>
              <a:ext cx="2852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Rounded MT Bold" panose="020F0704030504030204" pitchFamily="34" charset="0"/>
                </a:rPr>
                <a:t>OFFERED HIV TESTING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82B058-758A-4D49-99C1-032811873D95}"/>
                </a:ext>
              </a:extLst>
            </p:cNvPr>
            <p:cNvSpPr txBox="1"/>
            <p:nvPr/>
          </p:nvSpPr>
          <p:spPr>
            <a:xfrm>
              <a:off x="4597766" y="2863698"/>
              <a:ext cx="188100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Negative/Positive Contact, </a:t>
              </a:r>
              <a:r>
                <a:rPr lang="en-US" b="1" dirty="0"/>
                <a:t>Recruiter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6A2133-301B-4528-A809-8FB68CD8A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38212" y="1585285"/>
              <a:ext cx="870006" cy="120538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EC02FF-5A5C-4883-9020-D5BA3ED2FB8B}"/>
                </a:ext>
              </a:extLst>
            </p:cNvPr>
            <p:cNvSpPr txBox="1"/>
            <p:nvPr/>
          </p:nvSpPr>
          <p:spPr>
            <a:xfrm>
              <a:off x="4620931" y="1914584"/>
              <a:ext cx="1815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Positive Contact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55A8C7D-90E1-4905-B71A-C19825436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44753" y="2636760"/>
              <a:ext cx="870006" cy="1205389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AE52F45-57B5-4357-B7EF-16B586DAF4CB}"/>
              </a:ext>
            </a:extLst>
          </p:cNvPr>
          <p:cNvGrpSpPr/>
          <p:nvPr/>
        </p:nvGrpSpPr>
        <p:grpSpPr>
          <a:xfrm>
            <a:off x="8388561" y="933377"/>
            <a:ext cx="3524506" cy="4364627"/>
            <a:chOff x="8388094" y="894841"/>
            <a:chExt cx="3524506" cy="4364627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A7B344B-0D06-4EBD-9A90-2F52E6356DB0}"/>
                </a:ext>
              </a:extLst>
            </p:cNvPr>
            <p:cNvSpPr txBox="1"/>
            <p:nvPr/>
          </p:nvSpPr>
          <p:spPr>
            <a:xfrm>
              <a:off x="10180695" y="1944208"/>
              <a:ext cx="1731905" cy="3385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Negative Contacts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78766AD-E60D-4C2E-A162-7FC3F0220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10723392" y="894841"/>
              <a:ext cx="870006" cy="120538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E56F400-B25C-4C86-9348-B776311E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88094" y="3565904"/>
              <a:ext cx="870006" cy="120538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3C0C6AB-7661-4118-9927-F9E077D56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543453" y="3565904"/>
              <a:ext cx="870006" cy="1205389"/>
            </a:xfrm>
            <a:prstGeom prst="rect">
              <a:avLst/>
            </a:prstGeom>
          </p:spPr>
        </p:pic>
        <p:cxnSp>
          <p:nvCxnSpPr>
            <p:cNvPr id="2048" name="Straight Arrow Connector 2047">
              <a:extLst>
                <a:ext uri="{FF2B5EF4-FFF2-40B4-BE49-F238E27FC236}">
                  <a16:creationId xmlns:a16="http://schemas.microsoft.com/office/drawing/2014/main" id="{0253C63D-E3EE-4F5E-8866-535317FD9E85}"/>
                </a:ext>
              </a:extLst>
            </p:cNvPr>
            <p:cNvCxnSpPr>
              <a:cxnSpLocks/>
              <a:stCxn id="48" idx="2"/>
              <a:endCxn id="47" idx="0"/>
            </p:cNvCxnSpPr>
            <p:nvPr/>
          </p:nvCxnSpPr>
          <p:spPr>
            <a:xfrm flipH="1">
              <a:off x="8823097" y="2066045"/>
              <a:ext cx="371015" cy="14998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1" name="Straight Arrow Connector 2050">
              <a:extLst>
                <a:ext uri="{FF2B5EF4-FFF2-40B4-BE49-F238E27FC236}">
                  <a16:creationId xmlns:a16="http://schemas.microsoft.com/office/drawing/2014/main" id="{BF38A6B1-BE18-42A0-8494-B5428FA5A00D}"/>
                </a:ext>
              </a:extLst>
            </p:cNvPr>
            <p:cNvCxnSpPr>
              <a:cxnSpLocks/>
              <a:stCxn id="48" idx="2"/>
              <a:endCxn id="46" idx="1"/>
            </p:cNvCxnSpPr>
            <p:nvPr/>
          </p:nvCxnSpPr>
          <p:spPr>
            <a:xfrm flipV="1">
              <a:off x="9194112" y="1497536"/>
              <a:ext cx="1529280" cy="5685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3" name="Straight Arrow Connector 2052">
              <a:extLst>
                <a:ext uri="{FF2B5EF4-FFF2-40B4-BE49-F238E27FC236}">
                  <a16:creationId xmlns:a16="http://schemas.microsoft.com/office/drawing/2014/main" id="{90A3E366-A714-480D-8802-97CF360B0489}"/>
                </a:ext>
              </a:extLst>
            </p:cNvPr>
            <p:cNvCxnSpPr>
              <a:stCxn id="48" idx="2"/>
              <a:endCxn id="50" idx="0"/>
            </p:cNvCxnSpPr>
            <p:nvPr/>
          </p:nvCxnSpPr>
          <p:spPr>
            <a:xfrm>
              <a:off x="9194112" y="2066045"/>
              <a:ext cx="784344" cy="14998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5" name="Straight Arrow Connector 2054">
              <a:extLst>
                <a:ext uri="{FF2B5EF4-FFF2-40B4-BE49-F238E27FC236}">
                  <a16:creationId xmlns:a16="http://schemas.microsoft.com/office/drawing/2014/main" id="{EB1376EA-A772-478A-B4F0-7277488B4AD3}"/>
                </a:ext>
              </a:extLst>
            </p:cNvPr>
            <p:cNvCxnSpPr>
              <a:cxnSpLocks/>
              <a:stCxn id="48" idx="2"/>
            </p:cNvCxnSpPr>
            <p:nvPr/>
          </p:nvCxnSpPr>
          <p:spPr>
            <a:xfrm>
              <a:off x="9194112" y="2066045"/>
              <a:ext cx="1939703" cy="14998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B7E5F7E-B3C6-47C8-9E45-47FD7182AD5C}"/>
                </a:ext>
              </a:extLst>
            </p:cNvPr>
            <p:cNvSpPr txBox="1"/>
            <p:nvPr/>
          </p:nvSpPr>
          <p:spPr>
            <a:xfrm>
              <a:off x="8388094" y="4797803"/>
              <a:ext cx="3343753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Positive Contacts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319F0FA-CD8C-4934-A960-9B4E7E13B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696515" y="3561753"/>
              <a:ext cx="870006" cy="1205389"/>
            </a:xfrm>
            <a:prstGeom prst="rect">
              <a:avLst/>
            </a:prstGeom>
          </p:spPr>
        </p:pic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B05DC58F-7D1F-41D0-BABB-F529B1383707}"/>
              </a:ext>
            </a:extLst>
          </p:cNvPr>
          <p:cNvSpPr/>
          <p:nvPr/>
        </p:nvSpPr>
        <p:spPr>
          <a:xfrm>
            <a:off x="1944108" y="4786939"/>
            <a:ext cx="491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Social Network and Index Testing Strategy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A3E4BF1-7161-4613-A14E-8066496DA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1914" y="5134801"/>
            <a:ext cx="3436983" cy="60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1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AFA549-ADD3-2A48-8B2F-1EA3DB14A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25" y="195791"/>
            <a:ext cx="11201731" cy="904875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rgbClr val="FF0000"/>
                </a:solidFill>
              </a:rPr>
              <a:t>Methodology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295194"/>
              </p:ext>
            </p:extLst>
          </p:nvPr>
        </p:nvGraphicFramePr>
        <p:xfrm>
          <a:off x="552825" y="1270000"/>
          <a:ext cx="11018286" cy="4700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7362159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1_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8838</TotalTime>
  <Words>902</Words>
  <Application>Microsoft Office PowerPoint</Application>
  <PresentationFormat>Widescreen</PresentationFormat>
  <Paragraphs>180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Rounded MT Bold</vt:lpstr>
      <vt:lpstr>Calibri</vt:lpstr>
      <vt:lpstr>Courier New</vt:lpstr>
      <vt:lpstr>Franklin Gothic Book</vt:lpstr>
      <vt:lpstr>Raleway</vt:lpstr>
      <vt:lpstr>Times New Roman</vt:lpstr>
      <vt:lpstr>AIDS 2016_Template</vt:lpstr>
      <vt:lpstr>1_AIDS 2016_Template</vt:lpstr>
      <vt:lpstr>PowerPoint Presentation</vt:lpstr>
      <vt:lpstr>Reaching the Unreachable: Early Results from Index Testing in Zambia in the CIRKUITS Project</vt:lpstr>
      <vt:lpstr>Conflicts of Interest </vt:lpstr>
      <vt:lpstr>Zambia HIV Incidence &amp; Prevalence (15-59 Years)</vt:lpstr>
      <vt:lpstr>PowerPoint Presentation</vt:lpstr>
      <vt:lpstr>Background of Index Testing and Partner Notification Services (IT &amp; PNS) in Zambia </vt:lpstr>
      <vt:lpstr>Social Network and Index Testing Strategies</vt:lpstr>
      <vt:lpstr>PowerPoint Presentation</vt:lpstr>
      <vt:lpstr>Methodology</vt:lpstr>
      <vt:lpstr> </vt:lpstr>
      <vt:lpstr>Adolescents &amp; Young People Index Testing Services (Oct18-Jun19)</vt:lpstr>
      <vt:lpstr>Men Index Testing services  (Oct18-Jun19)</vt:lpstr>
      <vt:lpstr>Lessons Learnt</vt:lpstr>
      <vt:lpstr>Challenges and Solutions</vt:lpstr>
      <vt:lpstr>Limitations</vt:lpstr>
      <vt:lpstr>Conclusions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Mwango, Albert</cp:lastModifiedBy>
  <cp:revision>324</cp:revision>
  <dcterms:created xsi:type="dcterms:W3CDTF">2018-09-26T08:29:17Z</dcterms:created>
  <dcterms:modified xsi:type="dcterms:W3CDTF">2019-07-22T02:22:37Z</dcterms:modified>
</cp:coreProperties>
</file>